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7" r:id="rId1"/>
  </p:sldMasterIdLst>
  <p:notesMasterIdLst>
    <p:notesMasterId r:id="rId32"/>
  </p:notesMasterIdLst>
  <p:sldIdLst>
    <p:sldId id="303" r:id="rId2"/>
    <p:sldId id="259" r:id="rId3"/>
    <p:sldId id="291" r:id="rId4"/>
    <p:sldId id="263" r:id="rId5"/>
    <p:sldId id="274" r:id="rId6"/>
    <p:sldId id="275" r:id="rId7"/>
    <p:sldId id="288" r:id="rId8"/>
    <p:sldId id="276" r:id="rId9"/>
    <p:sldId id="290" r:id="rId10"/>
    <p:sldId id="262" r:id="rId11"/>
    <p:sldId id="278" r:id="rId12"/>
    <p:sldId id="279" r:id="rId13"/>
    <p:sldId id="280" r:id="rId14"/>
    <p:sldId id="281" r:id="rId15"/>
    <p:sldId id="282" r:id="rId16"/>
    <p:sldId id="283" r:id="rId17"/>
    <p:sldId id="289" r:id="rId18"/>
    <p:sldId id="284" r:id="rId19"/>
    <p:sldId id="285" r:id="rId20"/>
    <p:sldId id="286" r:id="rId21"/>
    <p:sldId id="287" r:id="rId22"/>
    <p:sldId id="292" r:id="rId23"/>
    <p:sldId id="294" r:id="rId24"/>
    <p:sldId id="295" r:id="rId25"/>
    <p:sldId id="296" r:id="rId26"/>
    <p:sldId id="299" r:id="rId27"/>
    <p:sldId id="300" r:id="rId28"/>
    <p:sldId id="301" r:id="rId29"/>
    <p:sldId id="302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4D6"/>
    <a:srgbClr val="87AAE0"/>
    <a:srgbClr val="956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8"/>
    <p:restoredTop sz="94787"/>
  </p:normalViewPr>
  <p:slideViewPr>
    <p:cSldViewPr snapToGrid="0" snapToObjects="1">
      <p:cViewPr varScale="1">
        <p:scale>
          <a:sx n="81" d="100"/>
          <a:sy n="81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863CA-AE38-3A49-9EDF-EC7C52B6F159}" type="datetimeFigureOut">
              <a:rPr lang="pt-PT" smtClean="0"/>
              <a:t>27/05/2021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5D96C-8775-F846-82D6-6DEAB07B7C1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097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Verifica</a:t>
            </a:r>
            <a:r>
              <a:rPr lang="en-US" sz="1200" dirty="0">
                <a:solidFill>
                  <a:schemeClr val="bg1"/>
                </a:solidFill>
              </a:rPr>
              <a:t>-se </a:t>
            </a:r>
            <a:r>
              <a:rPr lang="en-US" sz="1200" dirty="0" err="1">
                <a:solidFill>
                  <a:schemeClr val="bg1"/>
                </a:solidFill>
              </a:rPr>
              <a:t>através</a:t>
            </a:r>
            <a:r>
              <a:rPr lang="en-US" sz="1200" dirty="0">
                <a:solidFill>
                  <a:schemeClr val="bg1"/>
                </a:solidFill>
              </a:rPr>
              <a:t> do </a:t>
            </a:r>
            <a:r>
              <a:rPr lang="en-US" sz="1200" b="1" dirty="0">
                <a:solidFill>
                  <a:schemeClr val="bg1"/>
                </a:solidFill>
              </a:rPr>
              <a:t>Final Value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que o Cluster,  </a:t>
            </a:r>
            <a:r>
              <a:rPr lang="en-US" sz="1200" dirty="0" err="1">
                <a:solidFill>
                  <a:schemeClr val="bg1"/>
                </a:solidFill>
              </a:rPr>
              <a:t>produz</a:t>
            </a:r>
            <a:r>
              <a:rPr lang="en-US" sz="1200" dirty="0">
                <a:solidFill>
                  <a:schemeClr val="bg1"/>
                </a:solidFill>
              </a:rPr>
              <a:t> o </a:t>
            </a:r>
            <a:r>
              <a:rPr lang="en-US" sz="1200" dirty="0" err="1">
                <a:solidFill>
                  <a:schemeClr val="bg1"/>
                </a:solidFill>
              </a:rPr>
              <a:t>mínimo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necessário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Adicionalmente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verificar</a:t>
            </a:r>
            <a:r>
              <a:rPr lang="en-US" sz="1200" dirty="0">
                <a:solidFill>
                  <a:schemeClr val="bg1"/>
                </a:solidFill>
              </a:rPr>
              <a:t> as </a:t>
            </a:r>
            <a:r>
              <a:rPr lang="en-US" sz="1200" dirty="0" err="1">
                <a:solidFill>
                  <a:schemeClr val="bg1"/>
                </a:solidFill>
              </a:rPr>
              <a:t>restrições</a:t>
            </a:r>
            <a:r>
              <a:rPr lang="en-US" sz="1200" dirty="0">
                <a:solidFill>
                  <a:schemeClr val="bg1"/>
                </a:solidFill>
              </a:rPr>
              <a:t> no </a:t>
            </a:r>
            <a:r>
              <a:rPr lang="en-US" sz="1200" dirty="0" err="1">
                <a:solidFill>
                  <a:schemeClr val="bg1"/>
                </a:solidFill>
              </a:rPr>
              <a:t>parâmetro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Shadow Price</a:t>
            </a:r>
            <a:r>
              <a:rPr lang="en-US" sz="1200" i="1" dirty="0">
                <a:solidFill>
                  <a:schemeClr val="bg1"/>
                </a:solidFill>
              </a:rPr>
              <a:t>,</a:t>
            </a:r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pode</a:t>
            </a:r>
            <a:r>
              <a:rPr lang="en-US" sz="1200" dirty="0">
                <a:solidFill>
                  <a:schemeClr val="bg1"/>
                </a:solidFill>
              </a:rPr>
              <a:t>-se </a:t>
            </a:r>
            <a:r>
              <a:rPr lang="en-US" sz="1200" dirty="0" err="1">
                <a:solidFill>
                  <a:schemeClr val="bg1"/>
                </a:solidFill>
              </a:rPr>
              <a:t>observar</a:t>
            </a:r>
            <a:r>
              <a:rPr lang="en-US" sz="1200" dirty="0">
                <a:solidFill>
                  <a:schemeClr val="bg1"/>
                </a:solidFill>
              </a:rPr>
              <a:t> que se </a:t>
            </a:r>
            <a:r>
              <a:rPr lang="en-US" sz="1200" dirty="0" err="1">
                <a:solidFill>
                  <a:schemeClr val="bg1"/>
                </a:solidFill>
              </a:rPr>
              <a:t>produzirmos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mais</a:t>
            </a:r>
            <a:r>
              <a:rPr lang="en-US" sz="1200" dirty="0">
                <a:solidFill>
                  <a:schemeClr val="bg1"/>
                </a:solidFill>
              </a:rPr>
              <a:t> um Cluster, o </a:t>
            </a:r>
            <a:r>
              <a:rPr lang="en-US" sz="1200" dirty="0" err="1">
                <a:solidFill>
                  <a:schemeClr val="bg1"/>
                </a:solidFill>
              </a:rPr>
              <a:t>lucro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irá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decrescer</a:t>
            </a:r>
            <a:r>
              <a:rPr lang="en-US" sz="1200" dirty="0">
                <a:solidFill>
                  <a:schemeClr val="bg1"/>
                </a:solidFill>
              </a:rPr>
              <a:t> -0,19 por </a:t>
            </a:r>
            <a:r>
              <a:rPr lang="en-US" sz="1200" dirty="0" err="1">
                <a:solidFill>
                  <a:schemeClr val="bg1"/>
                </a:solidFill>
              </a:rPr>
              <a:t>unidade</a:t>
            </a:r>
            <a:r>
              <a:rPr lang="en-US" sz="1200" dirty="0">
                <a:solidFill>
                  <a:schemeClr val="bg1"/>
                </a:solidFill>
              </a:rPr>
              <a:t>, logo </a:t>
            </a:r>
            <a:r>
              <a:rPr lang="en-US" sz="1200" dirty="0" err="1">
                <a:solidFill>
                  <a:schemeClr val="bg1"/>
                </a:solidFill>
              </a:rPr>
              <a:t>recomendaria</a:t>
            </a:r>
            <a:r>
              <a:rPr lang="en-US" sz="1200" dirty="0">
                <a:solidFill>
                  <a:schemeClr val="bg1"/>
                </a:solidFill>
              </a:rPr>
              <a:t>-se a </a:t>
            </a:r>
            <a:r>
              <a:rPr lang="en-US" sz="1200" dirty="0" err="1">
                <a:solidFill>
                  <a:schemeClr val="bg1"/>
                </a:solidFill>
              </a:rPr>
              <a:t>diminuição</a:t>
            </a:r>
            <a:r>
              <a:rPr lang="en-US" sz="1200" dirty="0">
                <a:solidFill>
                  <a:schemeClr val="bg1"/>
                </a:solidFill>
              </a:rPr>
              <a:t> do </a:t>
            </a:r>
            <a:r>
              <a:rPr lang="en-US" sz="1200" dirty="0" err="1">
                <a:solidFill>
                  <a:schemeClr val="bg1"/>
                </a:solidFill>
              </a:rPr>
              <a:t>mesmo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isto</a:t>
            </a:r>
            <a:r>
              <a:rPr lang="en-US" sz="1200" dirty="0">
                <a:solidFill>
                  <a:schemeClr val="bg1"/>
                </a:solidFill>
              </a:rPr>
              <a:t> se </a:t>
            </a:r>
            <a:r>
              <a:rPr lang="en-US" sz="1200" dirty="0" err="1">
                <a:solidFill>
                  <a:schemeClr val="bg1"/>
                </a:solidFill>
              </a:rPr>
              <a:t>produzir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até</a:t>
            </a:r>
            <a:r>
              <a:rPr lang="en-US" sz="1200" dirty="0">
                <a:solidFill>
                  <a:schemeClr val="bg1"/>
                </a:solidFill>
              </a:rPr>
              <a:t> 45,3125 kg ( </a:t>
            </a:r>
            <a:r>
              <a:rPr lang="en-US" sz="1200" b="1" dirty="0">
                <a:solidFill>
                  <a:schemeClr val="bg1"/>
                </a:solidFill>
              </a:rPr>
              <a:t>Allowable Increase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endParaRPr lang="en-US" sz="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5D96C-8775-F846-82D6-6DEAB07B7C1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831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Recomendár</a:t>
            </a:r>
            <a:r>
              <a:rPr lang="en-US" sz="1200" dirty="0">
                <a:solidFill>
                  <a:schemeClr val="bg1"/>
                </a:solidFill>
              </a:rPr>
              <a:t>-se-</a:t>
            </a:r>
            <a:r>
              <a:rPr lang="en-US" sz="1200" dirty="0" err="1">
                <a:solidFill>
                  <a:schemeClr val="bg1"/>
                </a:solidFill>
              </a:rPr>
              <a:t>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aumentar</a:t>
            </a:r>
            <a:r>
              <a:rPr lang="en-US" sz="1200" dirty="0">
                <a:solidFill>
                  <a:schemeClr val="bg1"/>
                </a:solidFill>
              </a:rPr>
              <a:t> a </a:t>
            </a:r>
            <a:r>
              <a:rPr lang="en-US" sz="1200" dirty="0" err="1">
                <a:solidFill>
                  <a:schemeClr val="bg1"/>
                </a:solidFill>
              </a:rPr>
              <a:t>produção</a:t>
            </a:r>
            <a:r>
              <a:rPr lang="en-US" sz="1200" dirty="0">
                <a:solidFill>
                  <a:schemeClr val="bg1"/>
                </a:solidFill>
              </a:rPr>
              <a:t> do Roasted, pois </a:t>
            </a:r>
            <a:r>
              <a:rPr lang="en-US" sz="1200" dirty="0" err="1">
                <a:solidFill>
                  <a:schemeClr val="bg1"/>
                </a:solidFill>
              </a:rPr>
              <a:t>esta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é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uma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restrição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ativa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ou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seja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encontra</a:t>
            </a:r>
            <a:r>
              <a:rPr lang="en-US" sz="1200" dirty="0">
                <a:solidFill>
                  <a:schemeClr val="bg1"/>
                </a:solidFill>
              </a:rPr>
              <a:t>-se a usar o </a:t>
            </a:r>
            <a:r>
              <a:rPr lang="en-US" sz="1200" dirty="0" err="1">
                <a:solidFill>
                  <a:schemeClr val="bg1"/>
                </a:solidFill>
              </a:rPr>
              <a:t>máximo</a:t>
            </a:r>
            <a:r>
              <a:rPr lang="en-US" sz="1200" dirty="0">
                <a:solidFill>
                  <a:schemeClr val="bg1"/>
                </a:solidFill>
              </a:rPr>
              <a:t> da </a:t>
            </a:r>
            <a:r>
              <a:rPr lang="en-US" sz="1200" dirty="0" err="1">
                <a:solidFill>
                  <a:schemeClr val="bg1"/>
                </a:solidFill>
              </a:rPr>
              <a:t>produção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estabelecida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Além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disso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verificar</a:t>
            </a:r>
            <a:r>
              <a:rPr lang="en-US" sz="1200" dirty="0">
                <a:solidFill>
                  <a:schemeClr val="bg1"/>
                </a:solidFill>
              </a:rPr>
              <a:t> o </a:t>
            </a:r>
            <a:r>
              <a:rPr lang="en-US" sz="1200" b="1" dirty="0">
                <a:solidFill>
                  <a:schemeClr val="bg1"/>
                </a:solidFill>
              </a:rPr>
              <a:t>Shadow Price</a:t>
            </a:r>
            <a:r>
              <a:rPr lang="en-US" sz="1200" i="1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verifica</a:t>
            </a:r>
            <a:r>
              <a:rPr lang="en-US" sz="1200" dirty="0">
                <a:solidFill>
                  <a:schemeClr val="bg1"/>
                </a:solidFill>
              </a:rPr>
              <a:t>-se que </a:t>
            </a:r>
            <a:r>
              <a:rPr lang="en-US" sz="1200" dirty="0" err="1">
                <a:solidFill>
                  <a:schemeClr val="bg1"/>
                </a:solidFill>
              </a:rPr>
              <a:t>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aumentar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uma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unidade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acima</a:t>
            </a:r>
            <a:r>
              <a:rPr lang="en-US" sz="1200" dirty="0">
                <a:solidFill>
                  <a:schemeClr val="bg1"/>
                </a:solidFill>
              </a:rPr>
              <a:t> do </a:t>
            </a:r>
            <a:r>
              <a:rPr lang="en-US" sz="1200" dirty="0" err="1">
                <a:solidFill>
                  <a:schemeClr val="bg1"/>
                </a:solidFill>
              </a:rPr>
              <a:t>máximo</a:t>
            </a:r>
            <a:r>
              <a:rPr lang="en-US" sz="1200" dirty="0">
                <a:solidFill>
                  <a:schemeClr val="bg1"/>
                </a:solidFill>
              </a:rPr>
              <a:t> , o </a:t>
            </a:r>
            <a:r>
              <a:rPr lang="en-US" sz="1200" dirty="0" err="1">
                <a:solidFill>
                  <a:schemeClr val="bg1"/>
                </a:solidFill>
              </a:rPr>
              <a:t>lucro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aumentaria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i="1" dirty="0">
                <a:solidFill>
                  <a:schemeClr val="bg1"/>
                </a:solidFill>
              </a:rPr>
              <a:t> 0,55, </a:t>
            </a:r>
            <a:r>
              <a:rPr lang="en-US" sz="1200" dirty="0" err="1">
                <a:solidFill>
                  <a:schemeClr val="bg1"/>
                </a:solidFill>
              </a:rPr>
              <a:t>isto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até</a:t>
            </a:r>
            <a:r>
              <a:rPr lang="en-US" sz="1200" dirty="0">
                <a:solidFill>
                  <a:schemeClr val="bg1"/>
                </a:solidFill>
              </a:rPr>
              <a:t> um </a:t>
            </a:r>
            <a:r>
              <a:rPr lang="en-US" sz="1200" dirty="0" err="1">
                <a:solidFill>
                  <a:schemeClr val="bg1"/>
                </a:solidFill>
              </a:rPr>
              <a:t>aumento</a:t>
            </a:r>
            <a:r>
              <a:rPr lang="en-US" sz="1200" dirty="0">
                <a:solidFill>
                  <a:schemeClr val="bg1"/>
                </a:solidFill>
              </a:rPr>
              <a:t> de 72,5 kg. </a:t>
            </a:r>
            <a:endParaRPr lang="en-US" sz="1200" i="1" dirty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5D96C-8775-F846-82D6-6DEAB07B7C1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884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chemeClr val="bg1"/>
                </a:solidFill>
              </a:rPr>
              <a:t>Primeiramente, tem de ser uma restrição ativa, pois significa que se encontra a usar toda a capacidade possível, ou seja, há a possibilidade de aumentar mais o lucro, com o aumento de capacidade.  Assim, verifica-se que o Embalamento está a impedir a MNC de ganhar dinheiro. Deveria de se aumentar até 177,5 horas e estar-se-ia disposto a pagar até 136,67€ , permitindo algum lucro.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5D96C-8775-F846-82D6-6DEAB07B7C1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558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chemeClr val="bg1"/>
                </a:solidFill>
              </a:rPr>
              <a:t>A MNC não deveria de estar disposta a pagar para adquirir mais chocolate, uma vez que o </a:t>
            </a:r>
            <a:r>
              <a:rPr lang="pt-PT" sz="1200" b="1" dirty="0" err="1">
                <a:solidFill>
                  <a:schemeClr val="bg1"/>
                </a:solidFill>
              </a:rPr>
              <a:t>Shadow</a:t>
            </a:r>
            <a:r>
              <a:rPr lang="pt-PT" sz="1200" b="1" dirty="0">
                <a:solidFill>
                  <a:schemeClr val="bg1"/>
                </a:solidFill>
              </a:rPr>
              <a:t> Price </a:t>
            </a:r>
            <a:r>
              <a:rPr lang="pt-PT" sz="1200" dirty="0">
                <a:solidFill>
                  <a:schemeClr val="bg1"/>
                </a:solidFill>
              </a:rPr>
              <a:t>é 0, além disso é uma restrição não ativa, ou seja não utiliza toda a capacidade que dispõe.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5D96C-8775-F846-82D6-6DEAB07B7C1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90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chemeClr val="bg1"/>
                </a:solidFill>
              </a:rPr>
              <a:t>Não mudaria, pois como se pode verificar na célula das variáveis de decisão, no parâmetro </a:t>
            </a:r>
            <a:r>
              <a:rPr lang="pt-PT" sz="1200" b="1" dirty="0" err="1">
                <a:solidFill>
                  <a:schemeClr val="bg1"/>
                </a:solidFill>
              </a:rPr>
              <a:t>Allowable</a:t>
            </a:r>
            <a:r>
              <a:rPr lang="pt-PT" sz="1200" b="1" dirty="0">
                <a:solidFill>
                  <a:schemeClr val="bg1"/>
                </a:solidFill>
              </a:rPr>
              <a:t> </a:t>
            </a:r>
            <a:r>
              <a:rPr lang="pt-PT" sz="1200" b="1" dirty="0" err="1">
                <a:solidFill>
                  <a:schemeClr val="bg1"/>
                </a:solidFill>
              </a:rPr>
              <a:t>Decrease</a:t>
            </a:r>
            <a:r>
              <a:rPr lang="pt-PT" sz="1200" i="1" dirty="0">
                <a:solidFill>
                  <a:schemeClr val="bg1"/>
                </a:solidFill>
              </a:rPr>
              <a:t>, </a:t>
            </a:r>
            <a:r>
              <a:rPr lang="pt-PT" sz="1200" dirty="0">
                <a:solidFill>
                  <a:schemeClr val="bg1"/>
                </a:solidFill>
              </a:rPr>
              <a:t>o valor 0,25 €, encontra-se dentro do intervalo 0,30€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5D96C-8775-F846-82D6-6DEAB07B7C1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627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7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4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9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4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8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89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9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0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1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3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8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5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CD9F81-C2B5-4E2F-BC82-05CE6E603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96" b="14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9AC802-50BA-49A4-8F94-80FBDBBB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Otimização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ciência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2020/2021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2D5E53-E0F8-461C-9FE6-A15FD5C9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 err="1"/>
              <a:t>Docente</a:t>
            </a:r>
            <a:r>
              <a:rPr lang="en-US" dirty="0"/>
              <a:t>:  Ana Catarina Nunes</a:t>
            </a:r>
          </a:p>
          <a:p>
            <a:pPr marL="0" indent="0">
              <a:buNone/>
            </a:pPr>
            <a:r>
              <a:rPr lang="en-US" dirty="0"/>
              <a:t>Grupo 4:</a:t>
            </a:r>
          </a:p>
          <a:p>
            <a:r>
              <a:rPr lang="en-US" dirty="0"/>
              <a:t>André Novo nº 93343</a:t>
            </a:r>
          </a:p>
          <a:p>
            <a:r>
              <a:rPr lang="en-US" dirty="0"/>
              <a:t>Catarina Brito nº 98521</a:t>
            </a:r>
          </a:p>
          <a:p>
            <a:r>
              <a:rPr lang="en-US" dirty="0"/>
              <a:t>Luís Pereira nº 98398</a:t>
            </a:r>
          </a:p>
          <a:p>
            <a:r>
              <a:rPr lang="en-US" dirty="0" err="1"/>
              <a:t>Sebastião</a:t>
            </a:r>
            <a:r>
              <a:rPr lang="en-US" dirty="0"/>
              <a:t> </a:t>
            </a:r>
            <a:r>
              <a:rPr lang="en-US" dirty="0" err="1"/>
              <a:t>Rosalino</a:t>
            </a:r>
            <a:r>
              <a:rPr lang="en-US" dirty="0"/>
              <a:t> nº 98437</a:t>
            </a:r>
          </a:p>
          <a:p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2972CE3-8BFF-4C4C-A033-4393E35E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00" y="211729"/>
            <a:ext cx="3418390" cy="5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4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Pergunta</a:t>
            </a:r>
            <a:br>
              <a:rPr lang="en-US" sz="2800" dirty="0"/>
            </a:br>
            <a:r>
              <a:rPr lang="en-US" sz="2800" dirty="0"/>
              <a:t>4. a)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7FBCDD8F-6D51-454E-9857-4A5C3F15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40" y="290604"/>
            <a:ext cx="6955966" cy="627679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BC0E0D-2014-504C-AD89-9E3DDF519327}"/>
              </a:ext>
            </a:extLst>
          </p:cNvPr>
          <p:cNvSpPr/>
          <p:nvPr/>
        </p:nvSpPr>
        <p:spPr>
          <a:xfrm>
            <a:off x="9840298" y="3746316"/>
            <a:ext cx="996253" cy="2440172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D31248-0156-414E-9FF1-1F3CF23C9C67}"/>
              </a:ext>
            </a:extLst>
          </p:cNvPr>
          <p:cNvSpPr/>
          <p:nvPr/>
        </p:nvSpPr>
        <p:spPr>
          <a:xfrm>
            <a:off x="10836551" y="3746315"/>
            <a:ext cx="996253" cy="2440172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4" name="Seta para a Esquerda 3">
            <a:extLst>
              <a:ext uri="{FF2B5EF4-FFF2-40B4-BE49-F238E27FC236}">
                <a16:creationId xmlns:a16="http://schemas.microsoft.com/office/drawing/2014/main" id="{F71427F8-8BC8-1F46-8BF5-8554880D3DEC}"/>
              </a:ext>
            </a:extLst>
          </p:cNvPr>
          <p:cNvSpPr/>
          <p:nvPr/>
        </p:nvSpPr>
        <p:spPr>
          <a:xfrm rot="19424802">
            <a:off x="10421663" y="3174740"/>
            <a:ext cx="763452" cy="322740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eta para a Esquerda 11">
            <a:extLst>
              <a:ext uri="{FF2B5EF4-FFF2-40B4-BE49-F238E27FC236}">
                <a16:creationId xmlns:a16="http://schemas.microsoft.com/office/drawing/2014/main" id="{1FC10A05-BAF4-114F-B3C9-3118523BB6F9}"/>
              </a:ext>
            </a:extLst>
          </p:cNvPr>
          <p:cNvSpPr/>
          <p:nvPr/>
        </p:nvSpPr>
        <p:spPr>
          <a:xfrm rot="19424802">
            <a:off x="11443151" y="3256255"/>
            <a:ext cx="713115" cy="354300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7A0981-75D4-D748-9E73-8B40CBE3AC0F}"/>
              </a:ext>
            </a:extLst>
          </p:cNvPr>
          <p:cNvSpPr txBox="1"/>
          <p:nvPr/>
        </p:nvSpPr>
        <p:spPr>
          <a:xfrm>
            <a:off x="804671" y="2282073"/>
            <a:ext cx="304495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u="sng" dirty="0">
                <a:solidFill>
                  <a:schemeClr val="bg1"/>
                </a:solidFill>
              </a:rPr>
              <a:t>Solução Não Degenerada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B654DE-0588-7D4F-A6E8-3175008AC928}"/>
              </a:ext>
            </a:extLst>
          </p:cNvPr>
          <p:cNvSpPr txBox="1"/>
          <p:nvPr/>
        </p:nvSpPr>
        <p:spPr>
          <a:xfrm>
            <a:off x="1694250" y="2652221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1" dirty="0">
                <a:solidFill>
                  <a:schemeClr val="bg1"/>
                </a:solidFill>
              </a:rPr>
              <a:t>Porquê?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FD39268-1233-C94A-8A42-1115F4421F0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181819" y="3021553"/>
            <a:ext cx="1" cy="64056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7CAC0C-A68F-774B-A2DC-1044810A5F63}"/>
              </a:ext>
            </a:extLst>
          </p:cNvPr>
          <p:cNvSpPr txBox="1"/>
          <p:nvPr/>
        </p:nvSpPr>
        <p:spPr>
          <a:xfrm>
            <a:off x="68771" y="3819539"/>
            <a:ext cx="4516749" cy="67710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Secção Restrições:</a:t>
            </a:r>
          </a:p>
          <a:p>
            <a:r>
              <a:rPr lang="pt-PT" sz="2000" dirty="0" err="1">
                <a:solidFill>
                  <a:schemeClr val="bg1"/>
                </a:solidFill>
              </a:rPr>
              <a:t>Allowable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Increase</a:t>
            </a:r>
            <a:r>
              <a:rPr lang="pt-PT" sz="2000" dirty="0">
                <a:solidFill>
                  <a:schemeClr val="bg1"/>
                </a:solidFill>
              </a:rPr>
              <a:t> e </a:t>
            </a:r>
            <a:r>
              <a:rPr lang="pt-PT" sz="2000" dirty="0" err="1">
                <a:solidFill>
                  <a:schemeClr val="bg1"/>
                </a:solidFill>
              </a:rPr>
              <a:t>Allowable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Decrease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86EFD59E-AC26-9646-9245-0DD5E987503E}"/>
                  </a:ext>
                </a:extLst>
              </p:cNvPr>
              <p:cNvSpPr txBox="1"/>
              <p:nvPr/>
            </p:nvSpPr>
            <p:spPr>
              <a:xfrm>
                <a:off x="1957492" y="4530314"/>
                <a:ext cx="39433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PT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86EFD59E-AC26-9646-9245-0DD5E9875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492" y="4530314"/>
                <a:ext cx="3943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A09E9940-E471-B04C-AE09-67C29922571A}"/>
              </a:ext>
            </a:extLst>
          </p:cNvPr>
          <p:cNvSpPr txBox="1"/>
          <p:nvPr/>
        </p:nvSpPr>
        <p:spPr>
          <a:xfrm>
            <a:off x="1982179" y="4975796"/>
            <a:ext cx="344966" cy="4770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sz="25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C7789-4A8B-4E86-9CD8-B113888006F2}"/>
              </a:ext>
            </a:extLst>
          </p:cNvPr>
          <p:cNvSpPr txBox="1"/>
          <p:nvPr/>
        </p:nvSpPr>
        <p:spPr>
          <a:xfrm>
            <a:off x="553901" y="5775063"/>
            <a:ext cx="35378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PT" sz="1200" dirty="0">
                <a:solidFill>
                  <a:srgbClr val="FFFFFF"/>
                </a:solidFill>
              </a:rPr>
              <a:t>Para a solução ser degenerada teria que ter pelo menos um “</a:t>
            </a:r>
            <a:r>
              <a:rPr lang="pt-PT" sz="1200" b="1" i="1" dirty="0" err="1">
                <a:solidFill>
                  <a:srgbClr val="FFFFFF"/>
                </a:solidFill>
              </a:rPr>
              <a:t>Allowable</a:t>
            </a:r>
            <a:r>
              <a:rPr lang="pt-PT" sz="1200" b="1" i="1" dirty="0">
                <a:solidFill>
                  <a:srgbClr val="FFFFFF"/>
                </a:solidFill>
              </a:rPr>
              <a:t> </a:t>
            </a:r>
            <a:r>
              <a:rPr lang="pt-PT" sz="1200" b="1" i="1" dirty="0" err="1">
                <a:solidFill>
                  <a:srgbClr val="FFFFFF"/>
                </a:solidFill>
              </a:rPr>
              <a:t>Increase</a:t>
            </a:r>
            <a:r>
              <a:rPr lang="pt-PT" sz="1200" dirty="0">
                <a:solidFill>
                  <a:srgbClr val="FFFFFF"/>
                </a:solidFill>
              </a:rPr>
              <a:t>” ou um “</a:t>
            </a:r>
            <a:r>
              <a:rPr lang="pt-PT" sz="1200" b="1" i="1" dirty="0" err="1">
                <a:solidFill>
                  <a:srgbClr val="FFFFFF"/>
                </a:solidFill>
              </a:rPr>
              <a:t>Allowable</a:t>
            </a:r>
            <a:r>
              <a:rPr lang="pt-PT" sz="1200" b="1" i="1" dirty="0">
                <a:solidFill>
                  <a:srgbClr val="FFFFFF"/>
                </a:solidFill>
              </a:rPr>
              <a:t> </a:t>
            </a:r>
            <a:r>
              <a:rPr lang="pt-PT" sz="1200" b="1" i="1" dirty="0" err="1">
                <a:solidFill>
                  <a:srgbClr val="FFFFFF"/>
                </a:solidFill>
              </a:rPr>
              <a:t>Decrease</a:t>
            </a:r>
            <a:r>
              <a:rPr lang="pt-PT" sz="1200" dirty="0">
                <a:solidFill>
                  <a:srgbClr val="FFFFFF"/>
                </a:solidFill>
              </a:rPr>
              <a:t>” de uma restrição, para a qual o termo independente teria de ser igual a 0, e tal não acontece nesta solução.</a:t>
            </a:r>
          </a:p>
        </p:txBody>
      </p:sp>
    </p:spTree>
    <p:extLst>
      <p:ext uri="{BB962C8B-B14F-4D97-AF65-F5344CB8AC3E}">
        <p14:creationId xmlns:p14="http://schemas.microsoft.com/office/powerpoint/2010/main" val="2196769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err="1"/>
              <a:t>Pergunta</a:t>
            </a:r>
            <a:br>
              <a:rPr lang="en-US" sz="2800" dirty="0"/>
            </a:br>
            <a:r>
              <a:rPr lang="en-US" sz="2800" dirty="0"/>
              <a:t>4. b)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7FBCDD8F-6D51-454E-9857-4A5C3F15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65" y="290604"/>
            <a:ext cx="6955966" cy="6276791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BC0E0D-2014-504C-AD89-9E3DDF519327}"/>
              </a:ext>
            </a:extLst>
          </p:cNvPr>
          <p:cNvSpPr/>
          <p:nvPr/>
        </p:nvSpPr>
        <p:spPr>
          <a:xfrm>
            <a:off x="9675297" y="1533984"/>
            <a:ext cx="996253" cy="15203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9D8D5A-091B-AF4D-9DF2-780210FE62B6}"/>
              </a:ext>
            </a:extLst>
          </p:cNvPr>
          <p:cNvSpPr/>
          <p:nvPr/>
        </p:nvSpPr>
        <p:spPr>
          <a:xfrm>
            <a:off x="10658842" y="1533984"/>
            <a:ext cx="996253" cy="15203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12" name="Seta para a Esquerda 11">
            <a:extLst>
              <a:ext uri="{FF2B5EF4-FFF2-40B4-BE49-F238E27FC236}">
                <a16:creationId xmlns:a16="http://schemas.microsoft.com/office/drawing/2014/main" id="{A9490B1D-A805-F044-B73A-9E5F3AB8EE92}"/>
              </a:ext>
            </a:extLst>
          </p:cNvPr>
          <p:cNvSpPr/>
          <p:nvPr/>
        </p:nvSpPr>
        <p:spPr>
          <a:xfrm rot="19424802">
            <a:off x="11026573" y="1117390"/>
            <a:ext cx="625530" cy="256460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Seta para a Esquerda 12">
            <a:extLst>
              <a:ext uri="{FF2B5EF4-FFF2-40B4-BE49-F238E27FC236}">
                <a16:creationId xmlns:a16="http://schemas.microsoft.com/office/drawing/2014/main" id="{CED6FCA4-33A0-D146-ABA9-468E0150A039}"/>
              </a:ext>
            </a:extLst>
          </p:cNvPr>
          <p:cNvSpPr/>
          <p:nvPr/>
        </p:nvSpPr>
        <p:spPr>
          <a:xfrm rot="19424802">
            <a:off x="10102180" y="1122857"/>
            <a:ext cx="640431" cy="24553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5EDBEC-D0A8-684C-AD69-3FE72648B5BE}"/>
              </a:ext>
            </a:extLst>
          </p:cNvPr>
          <p:cNvSpPr txBox="1"/>
          <p:nvPr/>
        </p:nvSpPr>
        <p:spPr>
          <a:xfrm>
            <a:off x="1520450" y="2346457"/>
            <a:ext cx="197205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u="sng" dirty="0">
                <a:solidFill>
                  <a:schemeClr val="bg1"/>
                </a:solidFill>
              </a:rPr>
              <a:t>Solução é única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DFF0BA-4DE7-254F-BC90-273122699ED9}"/>
              </a:ext>
            </a:extLst>
          </p:cNvPr>
          <p:cNvSpPr txBox="1"/>
          <p:nvPr/>
        </p:nvSpPr>
        <p:spPr>
          <a:xfrm>
            <a:off x="1839577" y="2715789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1" dirty="0">
                <a:solidFill>
                  <a:schemeClr val="bg1"/>
                </a:solidFill>
              </a:rPr>
              <a:t>Porquê?</a:t>
            </a: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171E1121-B423-9645-ABA4-CEAB29C032C5}"/>
              </a:ext>
            </a:extLst>
          </p:cNvPr>
          <p:cNvCxnSpPr>
            <a:cxnSpLocks/>
          </p:cNvCxnSpPr>
          <p:nvPr/>
        </p:nvCxnSpPr>
        <p:spPr>
          <a:xfrm flipH="1">
            <a:off x="2307333" y="3092013"/>
            <a:ext cx="1" cy="710619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CF92FD-9BBB-1B48-879A-0A3000ED9F1D}"/>
              </a:ext>
            </a:extLst>
          </p:cNvPr>
          <p:cNvSpPr txBox="1"/>
          <p:nvPr/>
        </p:nvSpPr>
        <p:spPr>
          <a:xfrm>
            <a:off x="303095" y="3795992"/>
            <a:ext cx="4084836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Secção Variáveis de Decisão:</a:t>
            </a:r>
          </a:p>
          <a:p>
            <a:r>
              <a:rPr lang="pt-PT" dirty="0" err="1">
                <a:solidFill>
                  <a:schemeClr val="bg1"/>
                </a:solidFill>
              </a:rPr>
              <a:t>Allowable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Increase</a:t>
            </a:r>
            <a:r>
              <a:rPr lang="pt-PT" dirty="0">
                <a:solidFill>
                  <a:schemeClr val="bg1"/>
                </a:solidFill>
              </a:rPr>
              <a:t> e </a:t>
            </a:r>
            <a:r>
              <a:rPr lang="pt-PT" dirty="0" err="1">
                <a:solidFill>
                  <a:schemeClr val="bg1"/>
                </a:solidFill>
              </a:rPr>
              <a:t>Allowable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Decrease</a:t>
            </a:r>
            <a:r>
              <a:rPr lang="pt-PT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36D6D9-CD45-5C45-BEA2-96E58A00AC43}"/>
                  </a:ext>
                </a:extLst>
              </p:cNvPr>
              <p:cNvSpPr txBox="1"/>
              <p:nvPr/>
            </p:nvSpPr>
            <p:spPr>
              <a:xfrm>
                <a:off x="2102951" y="4513503"/>
                <a:ext cx="39433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PT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636D6D9-CD45-5C45-BEA2-96E58A00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51" y="4513503"/>
                <a:ext cx="394339" cy="461665"/>
              </a:xfrm>
              <a:prstGeom prst="rect">
                <a:avLst/>
              </a:prstGeom>
              <a:blipFill>
                <a:blip r:embed="rId3"/>
                <a:stretch>
                  <a:fillRect l="-15625" r="-15625" b="-810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217EDFC4-05D8-F54F-B1E4-9DD80548A493}"/>
              </a:ext>
            </a:extLst>
          </p:cNvPr>
          <p:cNvSpPr txBox="1"/>
          <p:nvPr/>
        </p:nvSpPr>
        <p:spPr>
          <a:xfrm>
            <a:off x="2081987" y="4975168"/>
            <a:ext cx="344966" cy="4770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sz="25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879AA-36FC-4668-A5E3-E83B60970785}"/>
              </a:ext>
            </a:extLst>
          </p:cNvPr>
          <p:cNvSpPr txBox="1"/>
          <p:nvPr/>
        </p:nvSpPr>
        <p:spPr>
          <a:xfrm>
            <a:off x="390157" y="5818154"/>
            <a:ext cx="3834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200" dirty="0">
                <a:solidFill>
                  <a:schemeClr val="bg1"/>
                </a:solidFill>
              </a:rPr>
              <a:t>A solução ótima só poderia não ser única caso, </a:t>
            </a:r>
            <a:r>
              <a:rPr lang="pt-PT" sz="1200" b="1" dirty="0">
                <a:solidFill>
                  <a:schemeClr val="bg1"/>
                </a:solidFill>
              </a:rPr>
              <a:t>para alguma variável</a:t>
            </a:r>
            <a:r>
              <a:rPr lang="pt-PT" sz="1200" dirty="0">
                <a:solidFill>
                  <a:schemeClr val="bg1"/>
                </a:solidFill>
              </a:rPr>
              <a:t>, o coeficiente da função objetivo tivesse o valor do “</a:t>
            </a:r>
            <a:r>
              <a:rPr lang="pt-PT" sz="1200" b="1" i="1" dirty="0" err="1">
                <a:solidFill>
                  <a:schemeClr val="bg1"/>
                </a:solidFill>
              </a:rPr>
              <a:t>Allowable</a:t>
            </a:r>
            <a:r>
              <a:rPr lang="pt-PT" sz="1200" b="1" i="1" dirty="0">
                <a:solidFill>
                  <a:schemeClr val="bg1"/>
                </a:solidFill>
              </a:rPr>
              <a:t> </a:t>
            </a:r>
            <a:r>
              <a:rPr lang="pt-PT" sz="1200" b="1" i="1" dirty="0" err="1">
                <a:solidFill>
                  <a:schemeClr val="bg1"/>
                </a:solidFill>
              </a:rPr>
              <a:t>Increase</a:t>
            </a:r>
            <a:r>
              <a:rPr lang="pt-PT" sz="1200" dirty="0">
                <a:solidFill>
                  <a:schemeClr val="bg1"/>
                </a:solidFill>
              </a:rPr>
              <a:t>” ou do “</a:t>
            </a:r>
            <a:r>
              <a:rPr lang="pt-PT" sz="1200" b="1" i="1" dirty="0" err="1">
                <a:solidFill>
                  <a:schemeClr val="bg1"/>
                </a:solidFill>
              </a:rPr>
              <a:t>Allowable</a:t>
            </a:r>
            <a:r>
              <a:rPr lang="pt-PT" sz="1200" b="1" i="1" dirty="0">
                <a:solidFill>
                  <a:schemeClr val="bg1"/>
                </a:solidFill>
              </a:rPr>
              <a:t> </a:t>
            </a:r>
            <a:r>
              <a:rPr lang="pt-PT" sz="1200" b="1" i="1" dirty="0" err="1">
                <a:solidFill>
                  <a:schemeClr val="bg1"/>
                </a:solidFill>
              </a:rPr>
              <a:t>Decrease</a:t>
            </a:r>
            <a:r>
              <a:rPr lang="pt-PT" sz="1200" dirty="0">
                <a:solidFill>
                  <a:schemeClr val="bg1"/>
                </a:solidFill>
              </a:rPr>
              <a:t>” igual a 0, e tal não acontece nesta solução.</a:t>
            </a:r>
          </a:p>
        </p:txBody>
      </p:sp>
    </p:spTree>
    <p:extLst>
      <p:ext uri="{BB962C8B-B14F-4D97-AF65-F5344CB8AC3E}">
        <p14:creationId xmlns:p14="http://schemas.microsoft.com/office/powerpoint/2010/main" val="200336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err="1"/>
              <a:t>Pergunta</a:t>
            </a:r>
            <a:br>
              <a:rPr lang="en-US" sz="2800" dirty="0"/>
            </a:br>
            <a:r>
              <a:rPr lang="en-US" sz="2800" dirty="0"/>
              <a:t>4. c)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7FBCDD8F-6D51-454E-9857-4A5C3F15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56" y="168863"/>
            <a:ext cx="6955966" cy="6276791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20E78C0-9C11-5745-B8E2-E817CF587231}"/>
              </a:ext>
            </a:extLst>
          </p:cNvPr>
          <p:cNvSpPr/>
          <p:nvPr/>
        </p:nvSpPr>
        <p:spPr>
          <a:xfrm>
            <a:off x="7169136" y="5707558"/>
            <a:ext cx="490539" cy="252415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A24822-5595-534B-A53D-875CB9FF1A82}"/>
              </a:ext>
            </a:extLst>
          </p:cNvPr>
          <p:cNvSpPr/>
          <p:nvPr/>
        </p:nvSpPr>
        <p:spPr>
          <a:xfrm>
            <a:off x="9175256" y="5716335"/>
            <a:ext cx="490539" cy="238126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2C0459C-18B7-0B4A-95A6-0BC956AA8C8C}"/>
              </a:ext>
            </a:extLst>
          </p:cNvPr>
          <p:cNvSpPr txBox="1"/>
          <p:nvPr/>
        </p:nvSpPr>
        <p:spPr>
          <a:xfrm>
            <a:off x="7392224" y="6279470"/>
            <a:ext cx="2060116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sz="1400" dirty="0"/>
              <a:t>Produz o mínimo possível</a:t>
            </a:r>
          </a:p>
        </p:txBody>
      </p:sp>
      <p:sp>
        <p:nvSpPr>
          <p:cNvPr id="4" name="Seta para Cima 3">
            <a:extLst>
              <a:ext uri="{FF2B5EF4-FFF2-40B4-BE49-F238E27FC236}">
                <a16:creationId xmlns:a16="http://schemas.microsoft.com/office/drawing/2014/main" id="{03EE675F-CB7D-744D-B279-1DF19C7F7B0A}"/>
              </a:ext>
            </a:extLst>
          </p:cNvPr>
          <p:cNvSpPr/>
          <p:nvPr/>
        </p:nvSpPr>
        <p:spPr>
          <a:xfrm rot="20599757">
            <a:off x="7448696" y="5994169"/>
            <a:ext cx="176687" cy="264960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 para Cima 15">
            <a:extLst>
              <a:ext uri="{FF2B5EF4-FFF2-40B4-BE49-F238E27FC236}">
                <a16:creationId xmlns:a16="http://schemas.microsoft.com/office/drawing/2014/main" id="{2C1B5DB2-CFD5-5446-A1AB-B57B91662A49}"/>
              </a:ext>
            </a:extLst>
          </p:cNvPr>
          <p:cNvSpPr/>
          <p:nvPr/>
        </p:nvSpPr>
        <p:spPr>
          <a:xfrm rot="2165883">
            <a:off x="9236349" y="5981077"/>
            <a:ext cx="176687" cy="264960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364159-ACEA-1245-8EAF-FE020DE321E2}"/>
              </a:ext>
            </a:extLst>
          </p:cNvPr>
          <p:cNvSpPr txBox="1"/>
          <p:nvPr/>
        </p:nvSpPr>
        <p:spPr>
          <a:xfrm>
            <a:off x="1836466" y="2346457"/>
            <a:ext cx="1242013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u="sng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A5C971-7C28-664F-B50F-45140DC07A64}"/>
              </a:ext>
            </a:extLst>
          </p:cNvPr>
          <p:cNvSpPr txBox="1"/>
          <p:nvPr/>
        </p:nvSpPr>
        <p:spPr>
          <a:xfrm>
            <a:off x="14010" y="2969917"/>
            <a:ext cx="4650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solidFill>
                  <a:schemeClr val="bg1"/>
                </a:solidFill>
              </a:rPr>
              <a:t>Final </a:t>
            </a:r>
            <a:r>
              <a:rPr lang="pt-PT" sz="2000" b="1" dirty="0" err="1">
                <a:solidFill>
                  <a:schemeClr val="bg1"/>
                </a:solidFill>
              </a:rPr>
              <a:t>Value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sz="2000" b="1" dirty="0">
                <a:solidFill>
                  <a:schemeClr val="bg1"/>
                </a:solidFill>
              </a:rPr>
              <a:t>–</a:t>
            </a:r>
            <a:r>
              <a:rPr lang="pt-PT" dirty="0">
                <a:solidFill>
                  <a:schemeClr val="bg1"/>
                </a:solidFill>
              </a:rPr>
              <a:t> Produz o mínimo necessário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A10AC6-1B3D-D74B-9934-F4F48C2B5D14}"/>
              </a:ext>
            </a:extLst>
          </p:cNvPr>
          <p:cNvSpPr txBox="1"/>
          <p:nvPr/>
        </p:nvSpPr>
        <p:spPr>
          <a:xfrm>
            <a:off x="0" y="3544176"/>
            <a:ext cx="4656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 err="1">
                <a:solidFill>
                  <a:schemeClr val="bg1"/>
                </a:solidFill>
              </a:rPr>
              <a:t>Shadow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b="1" dirty="0" err="1">
                <a:solidFill>
                  <a:schemeClr val="bg1"/>
                </a:solidFill>
              </a:rPr>
              <a:t>price</a:t>
            </a:r>
            <a:r>
              <a:rPr lang="pt-PT" sz="2000" b="1" dirty="0">
                <a:solidFill>
                  <a:schemeClr val="bg1"/>
                </a:solidFill>
              </a:rPr>
              <a:t> – </a:t>
            </a:r>
            <a:r>
              <a:rPr lang="pt-PT" dirty="0">
                <a:solidFill>
                  <a:schemeClr val="bg1"/>
                </a:solidFill>
              </a:rPr>
              <a:t>Se se produzir mais um: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2DF3D1-E355-2247-A1A7-B02EE7C5D01A}"/>
              </a:ext>
            </a:extLst>
          </p:cNvPr>
          <p:cNvSpPr txBox="1"/>
          <p:nvPr/>
        </p:nvSpPr>
        <p:spPr>
          <a:xfrm>
            <a:off x="1041993" y="4007393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-  </a:t>
            </a:r>
            <a:r>
              <a:rPr lang="pt-PT" dirty="0">
                <a:solidFill>
                  <a:schemeClr val="bg1"/>
                </a:solidFill>
              </a:rPr>
              <a:t>O lucro </a:t>
            </a:r>
            <a:r>
              <a:rPr lang="pt-PT" b="1" dirty="0">
                <a:solidFill>
                  <a:schemeClr val="bg1"/>
                </a:solidFill>
              </a:rPr>
              <a:t>decresce  0,19 €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8B5D4078-BBFB-1E44-957F-6283B8305E38}"/>
              </a:ext>
            </a:extLst>
          </p:cNvPr>
          <p:cNvSpPr/>
          <p:nvPr/>
        </p:nvSpPr>
        <p:spPr>
          <a:xfrm>
            <a:off x="7659675" y="5716335"/>
            <a:ext cx="1103325" cy="238126"/>
          </a:xfrm>
          <a:prstGeom prst="round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949F9379-D179-6242-ADDC-71873A85C9B6}"/>
              </a:ext>
            </a:extLst>
          </p:cNvPr>
          <p:cNvCxnSpPr>
            <a:cxnSpLocks/>
          </p:cNvCxnSpPr>
          <p:nvPr/>
        </p:nvCxnSpPr>
        <p:spPr>
          <a:xfrm>
            <a:off x="3950994" y="4251960"/>
            <a:ext cx="4013314" cy="132371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6C3A1-1925-421F-ACD2-81738F657573}"/>
              </a:ext>
            </a:extLst>
          </p:cNvPr>
          <p:cNvSpPr txBox="1"/>
          <p:nvPr/>
        </p:nvSpPr>
        <p:spPr>
          <a:xfrm>
            <a:off x="211423" y="4862661"/>
            <a:ext cx="41988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Como o shadow price é </a:t>
            </a:r>
            <a:r>
              <a:rPr lang="en-US" sz="1400" dirty="0" err="1">
                <a:solidFill>
                  <a:schemeClr val="bg1"/>
                </a:solidFill>
              </a:rPr>
              <a:t>negativo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caso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tal</a:t>
            </a:r>
            <a:r>
              <a:rPr lang="en-US" sz="1400" dirty="0">
                <a:solidFill>
                  <a:schemeClr val="bg1"/>
                </a:solidFill>
              </a:rPr>
              <a:t> fosse </a:t>
            </a:r>
            <a:r>
              <a:rPr lang="en-US" sz="1400" dirty="0" err="1">
                <a:solidFill>
                  <a:schemeClr val="bg1"/>
                </a:solidFill>
              </a:rPr>
              <a:t>possível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recomendaria</a:t>
            </a:r>
            <a:r>
              <a:rPr lang="en-US" sz="1400" dirty="0">
                <a:solidFill>
                  <a:schemeClr val="bg1"/>
                </a:solidFill>
              </a:rPr>
              <a:t>-se a </a:t>
            </a:r>
            <a:r>
              <a:rPr lang="en-US" sz="1400" dirty="0" err="1">
                <a:solidFill>
                  <a:schemeClr val="bg1"/>
                </a:solidFill>
              </a:rPr>
              <a:t>diminuição</a:t>
            </a:r>
            <a:r>
              <a:rPr lang="en-US" sz="1400" dirty="0">
                <a:solidFill>
                  <a:schemeClr val="bg1"/>
                </a:solidFill>
              </a:rPr>
              <a:t> da </a:t>
            </a:r>
            <a:r>
              <a:rPr lang="en-US" sz="1400" dirty="0" err="1">
                <a:solidFill>
                  <a:schemeClr val="bg1"/>
                </a:solidFill>
              </a:rPr>
              <a:t>produção</a:t>
            </a:r>
            <a:r>
              <a:rPr lang="en-US" sz="1400" dirty="0">
                <a:solidFill>
                  <a:schemeClr val="bg1"/>
                </a:solidFill>
              </a:rPr>
              <a:t> do Cluster, do que </a:t>
            </a:r>
            <a:r>
              <a:rPr lang="en-US" sz="1400" dirty="0" err="1">
                <a:solidFill>
                  <a:schemeClr val="bg1"/>
                </a:solidFill>
              </a:rPr>
              <a:t>resultaria</a:t>
            </a:r>
            <a:r>
              <a:rPr lang="en-US" sz="1400" dirty="0">
                <a:solidFill>
                  <a:schemeClr val="bg1"/>
                </a:solidFill>
              </a:rPr>
              <a:t> um </a:t>
            </a:r>
            <a:r>
              <a:rPr lang="en-US" sz="1400" dirty="0" err="1">
                <a:solidFill>
                  <a:schemeClr val="bg1"/>
                </a:solidFill>
              </a:rPr>
              <a:t>aumento</a:t>
            </a:r>
            <a:r>
              <a:rPr lang="en-US" sz="1400" dirty="0">
                <a:solidFill>
                  <a:schemeClr val="bg1"/>
                </a:solidFill>
              </a:rPr>
              <a:t> do </a:t>
            </a:r>
            <a:r>
              <a:rPr lang="en-US" sz="1400" dirty="0" err="1">
                <a:solidFill>
                  <a:schemeClr val="bg1"/>
                </a:solidFill>
              </a:rPr>
              <a:t>lucro</a:t>
            </a:r>
            <a:r>
              <a:rPr lang="en-US" sz="1400" dirty="0">
                <a:solidFill>
                  <a:schemeClr val="bg1"/>
                </a:solidFill>
              </a:rPr>
              <a:t> 0,1956€ por kg.</a:t>
            </a:r>
          </a:p>
          <a:p>
            <a:pPr algn="just"/>
            <a:r>
              <a:rPr lang="en-US" sz="1400" dirty="0" err="1">
                <a:solidFill>
                  <a:schemeClr val="bg1"/>
                </a:solidFill>
              </a:rPr>
              <a:t>Porém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tal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recomendação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não</a:t>
            </a:r>
            <a:r>
              <a:rPr lang="en-US" sz="1400" dirty="0">
                <a:solidFill>
                  <a:schemeClr val="bg1"/>
                </a:solidFill>
              </a:rPr>
              <a:t> é </a:t>
            </a:r>
            <a:r>
              <a:rPr lang="en-US" sz="1400" dirty="0" err="1">
                <a:solidFill>
                  <a:schemeClr val="bg1"/>
                </a:solidFill>
              </a:rPr>
              <a:t>passivel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implementação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porque</a:t>
            </a:r>
            <a:r>
              <a:rPr lang="en-US" sz="1400" dirty="0">
                <a:solidFill>
                  <a:schemeClr val="bg1"/>
                </a:solidFill>
              </a:rPr>
              <a:t> é </a:t>
            </a:r>
            <a:r>
              <a:rPr lang="en-US" sz="1400" dirty="0" err="1">
                <a:solidFill>
                  <a:schemeClr val="bg1"/>
                </a:solidFill>
              </a:rPr>
              <a:t>imposta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uma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produção</a:t>
            </a:r>
            <a:r>
              <a:rPr lang="en-US" sz="1400" dirty="0">
                <a:solidFill>
                  <a:schemeClr val="bg1"/>
                </a:solidFill>
              </a:rPr>
              <a:t> minima de 400kg que </a:t>
            </a:r>
            <a:r>
              <a:rPr lang="en-US" sz="1400" dirty="0" err="1">
                <a:solidFill>
                  <a:schemeClr val="bg1"/>
                </a:solidFill>
              </a:rPr>
              <a:t>está</a:t>
            </a:r>
            <a:r>
              <a:rPr lang="en-US" sz="1400" dirty="0">
                <a:solidFill>
                  <a:schemeClr val="bg1"/>
                </a:solidFill>
              </a:rPr>
              <a:t> a ser </a:t>
            </a:r>
            <a:r>
              <a:rPr lang="en-US" sz="1400" dirty="0" err="1">
                <a:solidFill>
                  <a:schemeClr val="bg1"/>
                </a:solidFill>
              </a:rPr>
              <a:t>cumprida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margem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12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1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err="1"/>
              <a:t>Pergunta</a:t>
            </a:r>
            <a:br>
              <a:rPr lang="en-US" sz="2800" dirty="0"/>
            </a:br>
            <a:r>
              <a:rPr lang="en-US" sz="2800" dirty="0"/>
              <a:t>4. d)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7FBCDD8F-6D51-454E-9857-4A5C3F15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13" y="290604"/>
            <a:ext cx="6955966" cy="6276791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BE0A95F-EAA2-2C4E-B7C6-E11C13A905E5}"/>
              </a:ext>
            </a:extLst>
          </p:cNvPr>
          <p:cNvSpPr/>
          <p:nvPr/>
        </p:nvSpPr>
        <p:spPr>
          <a:xfrm>
            <a:off x="7386638" y="4183976"/>
            <a:ext cx="357187" cy="185738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A2D267-2C41-4F47-A2FF-2C20E77BA119}"/>
              </a:ext>
            </a:extLst>
          </p:cNvPr>
          <p:cNvSpPr/>
          <p:nvPr/>
        </p:nvSpPr>
        <p:spPr>
          <a:xfrm>
            <a:off x="9286697" y="4183976"/>
            <a:ext cx="357187" cy="185738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a Esquerda 8">
            <a:extLst>
              <a:ext uri="{FF2B5EF4-FFF2-40B4-BE49-F238E27FC236}">
                <a16:creationId xmlns:a16="http://schemas.microsoft.com/office/drawing/2014/main" id="{F7386156-F35D-414F-A8C3-A87129484818}"/>
              </a:ext>
            </a:extLst>
          </p:cNvPr>
          <p:cNvSpPr/>
          <p:nvPr/>
        </p:nvSpPr>
        <p:spPr>
          <a:xfrm rot="19424802">
            <a:off x="7589359" y="3866465"/>
            <a:ext cx="412283" cy="21657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 para a Esquerda 9">
            <a:extLst>
              <a:ext uri="{FF2B5EF4-FFF2-40B4-BE49-F238E27FC236}">
                <a16:creationId xmlns:a16="http://schemas.microsoft.com/office/drawing/2014/main" id="{A72A7ECA-8E91-1743-BF91-F25C185ED18F}"/>
              </a:ext>
            </a:extLst>
          </p:cNvPr>
          <p:cNvSpPr/>
          <p:nvPr/>
        </p:nvSpPr>
        <p:spPr>
          <a:xfrm rot="19424802">
            <a:off x="9525135" y="3860776"/>
            <a:ext cx="412283" cy="21657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5D29A7-22D8-0042-B602-CA89FB3DB109}"/>
              </a:ext>
            </a:extLst>
          </p:cNvPr>
          <p:cNvSpPr txBox="1"/>
          <p:nvPr/>
        </p:nvSpPr>
        <p:spPr>
          <a:xfrm>
            <a:off x="1554481" y="2200542"/>
            <a:ext cx="1386840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u="sng" dirty="0" err="1">
                <a:solidFill>
                  <a:schemeClr val="bg1"/>
                </a:solidFill>
              </a:rPr>
              <a:t>Roasted</a:t>
            </a:r>
            <a:endParaRPr lang="pt-PT" sz="2000" b="1" u="sng" dirty="0">
              <a:solidFill>
                <a:schemeClr val="bg1"/>
              </a:solidFill>
            </a:endParaRPr>
          </a:p>
        </p:txBody>
      </p:sp>
      <p:sp>
        <p:nvSpPr>
          <p:cNvPr id="20" name="Marcador de Posição do Texto 2">
            <a:extLst>
              <a:ext uri="{FF2B5EF4-FFF2-40B4-BE49-F238E27FC236}">
                <a16:creationId xmlns:a16="http://schemas.microsoft.com/office/drawing/2014/main" id="{CA9632D6-C07B-4C76-AC36-526A88593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379" y="2755663"/>
            <a:ext cx="4431414" cy="3657609"/>
          </a:xfrm>
          <a:solidFill>
            <a:schemeClr val="accent2">
              <a:lumMod val="50000"/>
              <a:alpha val="7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/>
          <a:p>
            <a:pPr algn="just"/>
            <a:r>
              <a:rPr lang="en-US" sz="1800" dirty="0" err="1">
                <a:solidFill>
                  <a:schemeClr val="bg1"/>
                </a:solidFill>
              </a:rPr>
              <a:t>Recomendar</a:t>
            </a:r>
            <a:r>
              <a:rPr lang="en-US" sz="1800" dirty="0">
                <a:solidFill>
                  <a:schemeClr val="bg1"/>
                </a:solidFill>
              </a:rPr>
              <a:t>-se-</a:t>
            </a:r>
            <a:r>
              <a:rPr lang="en-US" sz="1800" dirty="0" err="1">
                <a:solidFill>
                  <a:schemeClr val="bg1"/>
                </a:solidFill>
              </a:rPr>
              <a:t>ia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aumentar</a:t>
            </a:r>
            <a:r>
              <a:rPr lang="en-US" sz="1800" dirty="0">
                <a:solidFill>
                  <a:schemeClr val="bg1"/>
                </a:solidFill>
              </a:rPr>
              <a:t> a </a:t>
            </a:r>
            <a:r>
              <a:rPr lang="en-US" sz="1800" dirty="0" err="1">
                <a:solidFill>
                  <a:schemeClr val="bg1"/>
                </a:solidFill>
              </a:rPr>
              <a:t>produção</a:t>
            </a:r>
            <a:r>
              <a:rPr lang="en-US" sz="1800" dirty="0">
                <a:solidFill>
                  <a:schemeClr val="bg1"/>
                </a:solidFill>
              </a:rPr>
              <a:t> do Roasted, </a:t>
            </a:r>
            <a:r>
              <a:rPr lang="pt-PT" sz="1800" dirty="0">
                <a:solidFill>
                  <a:schemeClr val="bg1"/>
                </a:solidFill>
              </a:rPr>
              <a:t>porque é o produto que tem o </a:t>
            </a:r>
            <a:r>
              <a:rPr lang="pt-PT" sz="1800" dirty="0" err="1">
                <a:solidFill>
                  <a:schemeClr val="bg1"/>
                </a:solidFill>
              </a:rPr>
              <a:t>shadow</a:t>
            </a:r>
            <a:r>
              <a:rPr lang="pt-PT" sz="1800" dirty="0">
                <a:solidFill>
                  <a:schemeClr val="bg1"/>
                </a:solidFill>
              </a:rPr>
              <a:t> </a:t>
            </a:r>
            <a:r>
              <a:rPr lang="pt-PT" sz="1800" dirty="0" err="1">
                <a:solidFill>
                  <a:schemeClr val="bg1"/>
                </a:solidFill>
              </a:rPr>
              <a:t>price</a:t>
            </a:r>
            <a:r>
              <a:rPr lang="pt-PT" sz="1800" dirty="0">
                <a:solidFill>
                  <a:schemeClr val="bg1"/>
                </a:solidFill>
              </a:rPr>
              <a:t> maior para a maximização: 0,55€ por kg. </a:t>
            </a:r>
          </a:p>
          <a:p>
            <a:pPr algn="just"/>
            <a:r>
              <a:rPr lang="pt-PT" sz="1800" dirty="0">
                <a:solidFill>
                  <a:schemeClr val="bg1"/>
                </a:solidFill>
              </a:rPr>
              <a:t>Caso fosse possível, aumentar </a:t>
            </a:r>
            <a:r>
              <a:rPr lang="en-US" sz="1800" dirty="0" err="1">
                <a:solidFill>
                  <a:schemeClr val="bg1"/>
                </a:solidFill>
              </a:rPr>
              <a:t>uma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unidade</a:t>
            </a:r>
            <a:r>
              <a:rPr lang="en-US" sz="1800" dirty="0">
                <a:solidFill>
                  <a:schemeClr val="bg1"/>
                </a:solidFill>
              </a:rPr>
              <a:t> (kg) </a:t>
            </a:r>
            <a:r>
              <a:rPr lang="en-US" sz="1800" dirty="0" err="1">
                <a:solidFill>
                  <a:schemeClr val="bg1"/>
                </a:solidFill>
              </a:rPr>
              <a:t>acima</a:t>
            </a:r>
            <a:r>
              <a:rPr lang="en-US" sz="1800" dirty="0">
                <a:solidFill>
                  <a:schemeClr val="bg1"/>
                </a:solidFill>
              </a:rPr>
              <a:t> do </a:t>
            </a:r>
            <a:r>
              <a:rPr lang="en-US" sz="1800" dirty="0" err="1">
                <a:solidFill>
                  <a:schemeClr val="bg1"/>
                </a:solidFill>
              </a:rPr>
              <a:t>máximo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permitido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faria</a:t>
            </a:r>
            <a:r>
              <a:rPr lang="en-US" sz="1800" dirty="0">
                <a:solidFill>
                  <a:schemeClr val="bg1"/>
                </a:solidFill>
              </a:rPr>
              <a:t> o </a:t>
            </a:r>
            <a:r>
              <a:rPr lang="en-US" sz="1800" dirty="0" err="1">
                <a:solidFill>
                  <a:schemeClr val="bg1"/>
                </a:solidFill>
              </a:rPr>
              <a:t>lucro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aumentar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chemeClr val="bg1"/>
                </a:solidFill>
              </a:rPr>
              <a:t> 0,55€, </a:t>
            </a:r>
            <a:r>
              <a:rPr lang="en-US" sz="1800" dirty="0" err="1">
                <a:solidFill>
                  <a:schemeClr val="bg1"/>
                </a:solidFill>
              </a:rPr>
              <a:t>isto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até</a:t>
            </a:r>
            <a:r>
              <a:rPr lang="en-US" sz="1800" dirty="0">
                <a:solidFill>
                  <a:schemeClr val="bg1"/>
                </a:solidFill>
              </a:rPr>
              <a:t> a um </a:t>
            </a:r>
            <a:r>
              <a:rPr lang="en-US" sz="1800" dirty="0" err="1">
                <a:solidFill>
                  <a:schemeClr val="bg1"/>
                </a:solidFill>
              </a:rPr>
              <a:t>aumento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máximo</a:t>
            </a:r>
            <a:r>
              <a:rPr lang="en-US" sz="1800" dirty="0">
                <a:solidFill>
                  <a:schemeClr val="bg1"/>
                </a:solidFill>
              </a:rPr>
              <a:t> de 72,5 kg.</a:t>
            </a:r>
            <a:endParaRPr lang="pt-PT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 err="1">
                <a:solidFill>
                  <a:schemeClr val="bg1"/>
                </a:solidFill>
              </a:rPr>
              <a:t>Porém</a:t>
            </a:r>
            <a:r>
              <a:rPr lang="en-US" sz="1800" dirty="0">
                <a:solidFill>
                  <a:schemeClr val="bg1"/>
                </a:solidFill>
              </a:rPr>
              <a:t>, a </a:t>
            </a:r>
            <a:r>
              <a:rPr lang="en-US" sz="1800" dirty="0" err="1">
                <a:solidFill>
                  <a:schemeClr val="bg1"/>
                </a:solidFill>
              </a:rPr>
              <a:t>produção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já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obtida</a:t>
            </a:r>
            <a:r>
              <a:rPr lang="en-US" sz="1800" dirty="0">
                <a:solidFill>
                  <a:schemeClr val="bg1"/>
                </a:solidFill>
              </a:rPr>
              <a:t> é </a:t>
            </a:r>
            <a:r>
              <a:rPr lang="en-US" sz="1800" dirty="0" err="1">
                <a:solidFill>
                  <a:schemeClr val="bg1"/>
                </a:solidFill>
              </a:rPr>
              <a:t>uma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restrição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ativa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ou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seja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já</a:t>
            </a:r>
            <a:r>
              <a:rPr lang="en-US" sz="1800" dirty="0">
                <a:solidFill>
                  <a:schemeClr val="bg1"/>
                </a:solidFill>
              </a:rPr>
              <a:t> se </a:t>
            </a:r>
            <a:r>
              <a:rPr lang="en-US" sz="1800" dirty="0" err="1">
                <a:solidFill>
                  <a:schemeClr val="bg1"/>
                </a:solidFill>
              </a:rPr>
              <a:t>está</a:t>
            </a:r>
            <a:r>
              <a:rPr lang="en-US" sz="1800" dirty="0">
                <a:solidFill>
                  <a:schemeClr val="bg1"/>
                </a:solidFill>
              </a:rPr>
              <a:t> a </a:t>
            </a:r>
            <a:r>
              <a:rPr lang="en-US" sz="1800" dirty="0" err="1">
                <a:solidFill>
                  <a:schemeClr val="bg1"/>
                </a:solidFill>
              </a:rPr>
              <a:t>atingir</a:t>
            </a:r>
            <a:r>
              <a:rPr lang="en-US" sz="1800" dirty="0">
                <a:solidFill>
                  <a:schemeClr val="bg1"/>
                </a:solidFill>
              </a:rPr>
              <a:t> o </a:t>
            </a:r>
            <a:r>
              <a:rPr lang="en-US" sz="1800" dirty="0" err="1">
                <a:solidFill>
                  <a:schemeClr val="bg1"/>
                </a:solidFill>
              </a:rPr>
              <a:t>máximo</a:t>
            </a:r>
            <a:r>
              <a:rPr lang="en-US" sz="1800" dirty="0">
                <a:solidFill>
                  <a:schemeClr val="bg1"/>
                </a:solidFill>
              </a:rPr>
              <a:t> da </a:t>
            </a:r>
            <a:r>
              <a:rPr lang="en-US" sz="1800" dirty="0" err="1">
                <a:solidFill>
                  <a:schemeClr val="bg1"/>
                </a:solidFill>
              </a:rPr>
              <a:t>produção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estabelecida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Logo, </a:t>
            </a:r>
            <a:r>
              <a:rPr lang="en-US" sz="1800" dirty="0" err="1">
                <a:solidFill>
                  <a:schemeClr val="bg1"/>
                </a:solidFill>
              </a:rPr>
              <a:t>tal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recomendação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não</a:t>
            </a:r>
            <a:r>
              <a:rPr lang="en-US" sz="1800" dirty="0">
                <a:solidFill>
                  <a:schemeClr val="bg1"/>
                </a:solidFill>
              </a:rPr>
              <a:t> é </a:t>
            </a:r>
            <a:r>
              <a:rPr lang="en-US" sz="1800" dirty="0" err="1">
                <a:solidFill>
                  <a:schemeClr val="bg1"/>
                </a:solidFill>
              </a:rPr>
              <a:t>passivel</a:t>
            </a:r>
            <a:r>
              <a:rPr lang="en-US" sz="1800" dirty="0">
                <a:solidFill>
                  <a:schemeClr val="bg1"/>
                </a:solidFill>
              </a:rPr>
              <a:t> de </a:t>
            </a:r>
            <a:r>
              <a:rPr lang="en-US" sz="1800" dirty="0" err="1">
                <a:solidFill>
                  <a:schemeClr val="bg1"/>
                </a:solidFill>
              </a:rPr>
              <a:t>implementação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n-US" sz="9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C252AA-C0FE-4642-9AD9-844D79C51687}"/>
              </a:ext>
            </a:extLst>
          </p:cNvPr>
          <p:cNvSpPr/>
          <p:nvPr/>
        </p:nvSpPr>
        <p:spPr>
          <a:xfrm>
            <a:off x="7724063" y="4176528"/>
            <a:ext cx="1063802" cy="193186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4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9" grpId="0" animBg="1"/>
      <p:bldP spid="10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err="1"/>
              <a:t>Pergunta</a:t>
            </a:r>
            <a:br>
              <a:rPr lang="en-US" sz="2800" dirty="0"/>
            </a:br>
            <a:r>
              <a:rPr lang="en-US" sz="2800" dirty="0"/>
              <a:t>4. e)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7FBCDD8F-6D51-454E-9857-4A5C3F15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65" y="290604"/>
            <a:ext cx="6955966" cy="6276791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1F1F8B7-F568-9D4E-8E58-475D9D0AFA8F}"/>
              </a:ext>
            </a:extLst>
          </p:cNvPr>
          <p:cNvSpPr/>
          <p:nvPr/>
        </p:nvSpPr>
        <p:spPr>
          <a:xfrm>
            <a:off x="5129213" y="5386388"/>
            <a:ext cx="6515100" cy="31432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36E9A9E4-0304-9847-8225-D83884FDAE8C}"/>
              </a:ext>
            </a:extLst>
          </p:cNvPr>
          <p:cNvSpPr/>
          <p:nvPr/>
        </p:nvSpPr>
        <p:spPr>
          <a:xfrm rot="20042594">
            <a:off x="4810095" y="4901670"/>
            <a:ext cx="270137" cy="4865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Baixo 8">
            <a:extLst>
              <a:ext uri="{FF2B5EF4-FFF2-40B4-BE49-F238E27FC236}">
                <a16:creationId xmlns:a16="http://schemas.microsoft.com/office/drawing/2014/main" id="{5ED3BAB0-1409-5B41-97CF-7D774DCCAC52}"/>
              </a:ext>
            </a:extLst>
          </p:cNvPr>
          <p:cNvSpPr/>
          <p:nvPr/>
        </p:nvSpPr>
        <p:spPr>
          <a:xfrm rot="1785723">
            <a:off x="11690184" y="4883444"/>
            <a:ext cx="270137" cy="4865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A3A74-79EE-5F4A-AD9D-B5548EA0C933}"/>
              </a:ext>
            </a:extLst>
          </p:cNvPr>
          <p:cNvSpPr txBox="1"/>
          <p:nvPr/>
        </p:nvSpPr>
        <p:spPr>
          <a:xfrm>
            <a:off x="628947" y="2161791"/>
            <a:ext cx="354231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1º Necessário ser </a:t>
            </a:r>
            <a:r>
              <a:rPr lang="pt-PT" b="1" dirty="0">
                <a:solidFill>
                  <a:schemeClr val="bg1"/>
                </a:solidFill>
              </a:rPr>
              <a:t>Restrição Ativa</a:t>
            </a:r>
          </a:p>
        </p:txBody>
      </p:sp>
      <p:cxnSp>
        <p:nvCxnSpPr>
          <p:cNvPr id="10" name="Conexão em Ângulos Retos 9">
            <a:extLst>
              <a:ext uri="{FF2B5EF4-FFF2-40B4-BE49-F238E27FC236}">
                <a16:creationId xmlns:a16="http://schemas.microsoft.com/office/drawing/2014/main" id="{B3F28946-DAAE-0142-AEA6-783D7126453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rot="10800000" flipH="1" flipV="1">
            <a:off x="628946" y="2346457"/>
            <a:ext cx="1589713" cy="645012"/>
          </a:xfrm>
          <a:prstGeom prst="bentConnector4">
            <a:avLst>
              <a:gd name="adj1" fmla="val -14380"/>
              <a:gd name="adj2" fmla="val 64315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7A225A-F2ED-D546-B764-E0BE658CAB01}"/>
              </a:ext>
            </a:extLst>
          </p:cNvPr>
          <p:cNvSpPr txBox="1"/>
          <p:nvPr/>
        </p:nvSpPr>
        <p:spPr>
          <a:xfrm>
            <a:off x="152399" y="2991469"/>
            <a:ext cx="4132521" cy="92333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Significa que se encontra a usar toda a sua capacidade, podendo aumentar o lucro através do aumento da capacidade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496D0-C800-6B45-AD3C-1D2E5DC37E0A}"/>
              </a:ext>
            </a:extLst>
          </p:cNvPr>
          <p:cNvSpPr txBox="1"/>
          <p:nvPr/>
        </p:nvSpPr>
        <p:spPr>
          <a:xfrm>
            <a:off x="808797" y="2603063"/>
            <a:ext cx="848117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</a:rPr>
              <a:t>Porquê?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73ED9E-09B9-7F45-857F-3E9A7AE36B49}"/>
              </a:ext>
            </a:extLst>
          </p:cNvPr>
          <p:cNvSpPr txBox="1"/>
          <p:nvPr/>
        </p:nvSpPr>
        <p:spPr>
          <a:xfrm>
            <a:off x="98485" y="4075561"/>
            <a:ext cx="197201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i="1" dirty="0">
                <a:solidFill>
                  <a:schemeClr val="bg1"/>
                </a:solidFill>
              </a:rPr>
              <a:t>Quanto aumentar?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B1AEC6-A8B0-2049-9D3C-D33D5DEC7F6E}"/>
              </a:ext>
            </a:extLst>
          </p:cNvPr>
          <p:cNvSpPr txBox="1"/>
          <p:nvPr/>
        </p:nvSpPr>
        <p:spPr>
          <a:xfrm>
            <a:off x="2815233" y="407556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Até 177,5 m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C54114A0-A35C-8F4C-A78D-BCE988BC7FE8}"/>
              </a:ext>
            </a:extLst>
          </p:cNvPr>
          <p:cNvCxnSpPr>
            <a:endCxn id="21" idx="1"/>
          </p:cNvCxnSpPr>
          <p:nvPr/>
        </p:nvCxnSpPr>
        <p:spPr>
          <a:xfrm>
            <a:off x="2164744" y="4260227"/>
            <a:ext cx="650489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6750157-0800-B043-A02F-8424E0420459}"/>
              </a:ext>
            </a:extLst>
          </p:cNvPr>
          <p:cNvSpPr txBox="1"/>
          <p:nvPr/>
        </p:nvSpPr>
        <p:spPr>
          <a:xfrm>
            <a:off x="98484" y="4750169"/>
            <a:ext cx="171072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i="1" dirty="0">
                <a:solidFill>
                  <a:schemeClr val="bg1"/>
                </a:solidFill>
              </a:rPr>
              <a:t>Quanto a pagar?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E1849B06-C6F4-354D-83C3-BA27DD20012F}"/>
              </a:ext>
            </a:extLst>
          </p:cNvPr>
          <p:cNvCxnSpPr/>
          <p:nvPr/>
        </p:nvCxnSpPr>
        <p:spPr>
          <a:xfrm>
            <a:off x="1947987" y="4934835"/>
            <a:ext cx="650489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465E643-BE4D-9A4F-8DE7-92D4FD4F1366}"/>
              </a:ext>
            </a:extLst>
          </p:cNvPr>
          <p:cNvSpPr txBox="1"/>
          <p:nvPr/>
        </p:nvSpPr>
        <p:spPr>
          <a:xfrm>
            <a:off x="2737254" y="469754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Até 136,67€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3CEDED-13A9-4EB8-9A62-DC5E8E45AE06}"/>
              </a:ext>
            </a:extLst>
          </p:cNvPr>
          <p:cNvSpPr txBox="1"/>
          <p:nvPr/>
        </p:nvSpPr>
        <p:spPr>
          <a:xfrm>
            <a:off x="110976" y="5296253"/>
            <a:ext cx="43950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200" dirty="0">
                <a:solidFill>
                  <a:schemeClr val="bg1"/>
                </a:solidFill>
              </a:rPr>
              <a:t>Estamos a falar de uma restrição ativa, o que significa que se encontra a usar toda a capacidade possível de embalamento. Caso tal não se verificasse haveria a possibilidade de aumentar o lucro, com o aumento de capacidade.  Assim, verifica-se que o Embalamento está a impedir a </a:t>
            </a:r>
            <a:r>
              <a:rPr lang="pt-PT" sz="1200" dirty="0" err="1">
                <a:solidFill>
                  <a:schemeClr val="bg1"/>
                </a:solidFill>
              </a:rPr>
              <a:t>MNC</a:t>
            </a:r>
            <a:r>
              <a:rPr lang="pt-PT" sz="1200" dirty="0">
                <a:solidFill>
                  <a:schemeClr val="bg1"/>
                </a:solidFill>
              </a:rPr>
              <a:t> de ganhar dinheiro. </a:t>
            </a:r>
          </a:p>
          <a:p>
            <a:pPr algn="just"/>
            <a:r>
              <a:rPr lang="pt-PT" sz="1200" dirty="0">
                <a:solidFill>
                  <a:schemeClr val="bg1"/>
                </a:solidFill>
              </a:rPr>
              <a:t>A empresa deveria estar disposta a pagar qualquer valor menor que 0,772€ por unidade (kg) até a um máximo de 177,5 kg.</a:t>
            </a:r>
          </a:p>
        </p:txBody>
      </p:sp>
    </p:spTree>
    <p:extLst>
      <p:ext uri="{BB962C8B-B14F-4D97-AF65-F5344CB8AC3E}">
        <p14:creationId xmlns:p14="http://schemas.microsoft.com/office/powerpoint/2010/main" val="582129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err="1"/>
              <a:t>Pergunta</a:t>
            </a:r>
            <a:br>
              <a:rPr lang="en-US" sz="2800" dirty="0"/>
            </a:br>
            <a:r>
              <a:rPr lang="en-US" sz="2800" dirty="0"/>
              <a:t>4. f)</a:t>
            </a:r>
          </a:p>
        </p:txBody>
      </p:sp>
      <p:pic>
        <p:nvPicPr>
          <p:cNvPr id="12" name="Imagem 11" descr="Uma imagem com mesa&#10;&#10;Descrição gerada automaticamente">
            <a:extLst>
              <a:ext uri="{FF2B5EF4-FFF2-40B4-BE49-F238E27FC236}">
                <a16:creationId xmlns:a16="http://schemas.microsoft.com/office/drawing/2014/main" id="{8CBA79CB-F7E2-AE4C-B794-CCF9FAF1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65" y="290604"/>
            <a:ext cx="6955966" cy="6276791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0009A85-D5F6-9541-BB3E-2F2331BB3B4E}"/>
              </a:ext>
            </a:extLst>
          </p:cNvPr>
          <p:cNvSpPr/>
          <p:nvPr/>
        </p:nvSpPr>
        <p:spPr>
          <a:xfrm>
            <a:off x="5165598" y="4557713"/>
            <a:ext cx="6515100" cy="31432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Baixo 8">
            <a:extLst>
              <a:ext uri="{FF2B5EF4-FFF2-40B4-BE49-F238E27FC236}">
                <a16:creationId xmlns:a16="http://schemas.microsoft.com/office/drawing/2014/main" id="{54663193-8AB2-704E-AF99-C9368F3639FC}"/>
              </a:ext>
            </a:extLst>
          </p:cNvPr>
          <p:cNvSpPr/>
          <p:nvPr/>
        </p:nvSpPr>
        <p:spPr>
          <a:xfrm rot="20042594">
            <a:off x="4810094" y="4072994"/>
            <a:ext cx="270137" cy="4865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 para Baixo 9">
            <a:extLst>
              <a:ext uri="{FF2B5EF4-FFF2-40B4-BE49-F238E27FC236}">
                <a16:creationId xmlns:a16="http://schemas.microsoft.com/office/drawing/2014/main" id="{8ADF8326-DE02-504E-A1DE-51C36EB66355}"/>
              </a:ext>
            </a:extLst>
          </p:cNvPr>
          <p:cNvSpPr/>
          <p:nvPr/>
        </p:nvSpPr>
        <p:spPr>
          <a:xfrm rot="1635238">
            <a:off x="11636463" y="4023810"/>
            <a:ext cx="270137" cy="4865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04BB05-AE8D-3749-83D3-EAC0B314ACB9}"/>
              </a:ext>
            </a:extLst>
          </p:cNvPr>
          <p:cNvSpPr txBox="1"/>
          <p:nvPr/>
        </p:nvSpPr>
        <p:spPr>
          <a:xfrm>
            <a:off x="200014" y="2444988"/>
            <a:ext cx="4175761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Não deveria de pagar para adquirir mais chocolate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2DA5B5-9A82-B844-9FDF-ACC21C8121C1}"/>
              </a:ext>
            </a:extLst>
          </p:cNvPr>
          <p:cNvSpPr txBox="1"/>
          <p:nvPr/>
        </p:nvSpPr>
        <p:spPr>
          <a:xfrm>
            <a:off x="1599266" y="3118294"/>
            <a:ext cx="9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i="1" dirty="0">
                <a:solidFill>
                  <a:schemeClr val="bg1"/>
                </a:solidFill>
              </a:rPr>
              <a:t>Porquê?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C19B1F-8555-B34B-B516-C3C5B86DBD8D}"/>
              </a:ext>
            </a:extLst>
          </p:cNvPr>
          <p:cNvSpPr txBox="1"/>
          <p:nvPr/>
        </p:nvSpPr>
        <p:spPr>
          <a:xfrm>
            <a:off x="1106550" y="4225929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</a:rPr>
              <a:t>Shadow</a:t>
            </a:r>
            <a:r>
              <a:rPr lang="pt-PT" b="1" dirty="0">
                <a:solidFill>
                  <a:schemeClr val="bg1"/>
                </a:solidFill>
              </a:rPr>
              <a:t> Price </a:t>
            </a:r>
            <a:r>
              <a:rPr lang="pt-PT" dirty="0">
                <a:solidFill>
                  <a:schemeClr val="bg1"/>
                </a:solidFill>
              </a:rPr>
              <a:t>= 0</a:t>
            </a:r>
          </a:p>
        </p:txBody>
      </p:sp>
      <p:sp>
        <p:nvSpPr>
          <p:cNvPr id="13" name="Seta para Baixo 12">
            <a:extLst>
              <a:ext uri="{FF2B5EF4-FFF2-40B4-BE49-F238E27FC236}">
                <a16:creationId xmlns:a16="http://schemas.microsoft.com/office/drawing/2014/main" id="{E62BBFA6-8F9F-0046-8B4F-A0DC2A7FC79C}"/>
              </a:ext>
            </a:extLst>
          </p:cNvPr>
          <p:cNvSpPr/>
          <p:nvPr/>
        </p:nvSpPr>
        <p:spPr>
          <a:xfrm>
            <a:off x="1991590" y="3493252"/>
            <a:ext cx="256310" cy="58222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73F0C3-6F94-3D46-80C3-145CA1DDBE59}"/>
              </a:ext>
            </a:extLst>
          </p:cNvPr>
          <p:cNvSpPr txBox="1"/>
          <p:nvPr/>
        </p:nvSpPr>
        <p:spPr>
          <a:xfrm>
            <a:off x="1108493" y="4672219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Restrição não ativa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AFB763-1A24-5C48-A1AC-055D1F88A5A0}"/>
              </a:ext>
            </a:extLst>
          </p:cNvPr>
          <p:cNvSpPr txBox="1"/>
          <p:nvPr/>
        </p:nvSpPr>
        <p:spPr>
          <a:xfrm>
            <a:off x="327581" y="5503536"/>
            <a:ext cx="39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não utiliza toda a capacidade que dispõe</a:t>
            </a:r>
            <a:endParaRPr lang="pt-PT" dirty="0"/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F18E17C5-2733-D144-B329-56F60E0CC2C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259609" y="5041551"/>
            <a:ext cx="1" cy="46198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93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55C29-B5B8-134D-BA4E-03BD3061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1666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err="1"/>
              <a:t>Pergunta</a:t>
            </a:r>
            <a:br>
              <a:rPr lang="en-US" sz="2800" dirty="0"/>
            </a:br>
            <a:r>
              <a:rPr lang="en-US" sz="2800" dirty="0"/>
              <a:t>4. g)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7FBCDD8F-6D51-454E-9857-4A5C3F15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65" y="290604"/>
            <a:ext cx="6955966" cy="6276791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EA621A0-F70E-0C45-AD5E-D8F58EE1DAA9}"/>
              </a:ext>
            </a:extLst>
          </p:cNvPr>
          <p:cNvSpPr/>
          <p:nvPr/>
        </p:nvSpPr>
        <p:spPr>
          <a:xfrm>
            <a:off x="10606086" y="1365083"/>
            <a:ext cx="1057276" cy="1617268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eta para a Esquerda 4">
            <a:extLst>
              <a:ext uri="{FF2B5EF4-FFF2-40B4-BE49-F238E27FC236}">
                <a16:creationId xmlns:a16="http://schemas.microsoft.com/office/drawing/2014/main" id="{478D0DE6-B2F7-054E-A3C0-17E3D2AB3691}"/>
              </a:ext>
            </a:extLst>
          </p:cNvPr>
          <p:cNvSpPr/>
          <p:nvPr/>
        </p:nvSpPr>
        <p:spPr>
          <a:xfrm rot="18342334">
            <a:off x="11198612" y="775180"/>
            <a:ext cx="685443" cy="393533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Marcador de Posição do Texto 2">
            <a:extLst>
              <a:ext uri="{FF2B5EF4-FFF2-40B4-BE49-F238E27FC236}">
                <a16:creationId xmlns:a16="http://schemas.microsoft.com/office/drawing/2014/main" id="{23E4C471-6161-4591-8684-1CBD41F3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121" y="2948086"/>
            <a:ext cx="3994052" cy="1551545"/>
          </a:xfrm>
          <a:solidFill>
            <a:schemeClr val="accent2">
              <a:lumMod val="5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pt-PT" sz="1800" dirty="0">
                <a:solidFill>
                  <a:schemeClr val="bg1"/>
                </a:solidFill>
              </a:rPr>
              <a:t>Não mudaria, pois como se pode verificar na célula das variáveis de decisão, no parâmetro </a:t>
            </a:r>
            <a:r>
              <a:rPr lang="pt-PT" sz="1800" b="1" dirty="0" err="1">
                <a:solidFill>
                  <a:schemeClr val="bg1"/>
                </a:solidFill>
              </a:rPr>
              <a:t>Allowable</a:t>
            </a:r>
            <a:r>
              <a:rPr lang="pt-PT" sz="1800" b="1" dirty="0">
                <a:solidFill>
                  <a:schemeClr val="bg1"/>
                </a:solidFill>
              </a:rPr>
              <a:t> </a:t>
            </a:r>
            <a:r>
              <a:rPr lang="pt-PT" sz="1800" b="1" dirty="0" err="1">
                <a:solidFill>
                  <a:schemeClr val="bg1"/>
                </a:solidFill>
              </a:rPr>
              <a:t>Decrease</a:t>
            </a:r>
            <a:r>
              <a:rPr lang="pt-PT" sz="1800" i="1" dirty="0">
                <a:solidFill>
                  <a:schemeClr val="bg1"/>
                </a:solidFill>
              </a:rPr>
              <a:t>, </a:t>
            </a:r>
            <a:r>
              <a:rPr lang="pt-PT" sz="1800" dirty="0">
                <a:solidFill>
                  <a:schemeClr val="bg1"/>
                </a:solidFill>
              </a:rPr>
              <a:t>o valor 0,25€, encontra-se dentro do intervalo 0,30€.</a:t>
            </a:r>
          </a:p>
          <a:p>
            <a:pPr algn="ctr">
              <a:lnSpc>
                <a:spcPct val="90000"/>
              </a:lnSpc>
            </a:pPr>
            <a:endParaRPr lang="en-US" sz="9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0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AFE4F-6266-B44C-993F-3DFB1DCD9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pt-PT" sz="3200"/>
              <a:t>Pergunta 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8FB6FB-1BB1-394B-83DE-5AB5664B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573" y="5707563"/>
            <a:ext cx="10916530" cy="951416"/>
          </a:xfrm>
        </p:spPr>
        <p:txBody>
          <a:bodyPr>
            <a:normAutofit/>
          </a:bodyPr>
          <a:lstStyle/>
          <a:p>
            <a:r>
              <a:rPr lang="pt-PT" b="1" i="1" dirty="0">
                <a:solidFill>
                  <a:schemeClr val="bg1"/>
                </a:solidFill>
              </a:rPr>
              <a:t>Lucro total ao alterar o tempo</a:t>
            </a:r>
          </a:p>
          <a:p>
            <a:r>
              <a:rPr lang="pt-PT" b="1" i="1" dirty="0">
                <a:solidFill>
                  <a:schemeClr val="bg1"/>
                </a:solidFill>
              </a:rPr>
              <a:t>requerido no processo de embalamento de cada produto </a:t>
            </a:r>
          </a:p>
          <a:p>
            <a:endParaRPr lang="pt-PT" sz="1800" dirty="0">
              <a:solidFill>
                <a:srgbClr val="FFFFFF"/>
              </a:solidFill>
            </a:endParaRP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F7CD935A-95CA-5C47-A02E-EF250637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471621"/>
            <a:ext cx="11292840" cy="17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60CBF-0335-9642-A753-ACA2BB61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0317"/>
            <a:ext cx="2040826" cy="867656"/>
          </a:xfrm>
        </p:spPr>
        <p:txBody>
          <a:bodyPr/>
          <a:lstStyle/>
          <a:p>
            <a:r>
              <a:rPr lang="pt-PT" dirty="0"/>
              <a:t>1º Passo 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CB3E9309-52A0-9C45-97CE-FB62A09E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9859"/>
            <a:ext cx="5867400" cy="1320800"/>
          </a:xfrm>
          <a:prstGeom prst="rect">
            <a:avLst/>
          </a:prstGeom>
        </p:spPr>
      </p:pic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878F6458-6D90-3041-982B-35C9CCDA6752}"/>
              </a:ext>
            </a:extLst>
          </p:cNvPr>
          <p:cNvSpPr/>
          <p:nvPr/>
        </p:nvSpPr>
        <p:spPr>
          <a:xfrm>
            <a:off x="2714626" y="469832"/>
            <a:ext cx="1414462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0D0DA-95BB-1E48-A28A-0C11D47A5F18}"/>
              </a:ext>
            </a:extLst>
          </p:cNvPr>
          <p:cNvSpPr txBox="1"/>
          <p:nvPr/>
        </p:nvSpPr>
        <p:spPr>
          <a:xfrm>
            <a:off x="4377901" y="471642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Definir as novas horas de embalamento por produto</a:t>
            </a:r>
          </a:p>
          <a:p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D2109-BAE8-7540-B3EF-95823386A1F8}"/>
              </a:ext>
            </a:extLst>
          </p:cNvPr>
          <p:cNvSpPr txBox="1"/>
          <p:nvPr/>
        </p:nvSpPr>
        <p:spPr>
          <a:xfrm>
            <a:off x="3024234" y="1227680"/>
            <a:ext cx="82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err="1"/>
              <a:t>Whole</a:t>
            </a:r>
            <a:endParaRPr lang="pt-PT" sz="1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89BC40-A6DE-2244-AC9B-06EBBE233DC2}"/>
              </a:ext>
            </a:extLst>
          </p:cNvPr>
          <p:cNvSpPr txBox="1"/>
          <p:nvPr/>
        </p:nvSpPr>
        <p:spPr>
          <a:xfrm>
            <a:off x="3752684" y="1234036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Cluster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9C0EB8-A412-2A42-849D-81DBDF3E3032}"/>
              </a:ext>
            </a:extLst>
          </p:cNvPr>
          <p:cNvSpPr txBox="1"/>
          <p:nvPr/>
        </p:nvSpPr>
        <p:spPr>
          <a:xfrm>
            <a:off x="4557712" y="1234036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err="1"/>
              <a:t>Crunch</a:t>
            </a:r>
            <a:endParaRPr lang="pt-PT" sz="16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C6D78BD-1C9D-0046-8988-E20CB0429410}"/>
              </a:ext>
            </a:extLst>
          </p:cNvPr>
          <p:cNvSpPr txBox="1"/>
          <p:nvPr/>
        </p:nvSpPr>
        <p:spPr>
          <a:xfrm>
            <a:off x="5302009" y="122768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err="1"/>
              <a:t>Roasted</a:t>
            </a:r>
            <a:endParaRPr lang="pt-P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127EC59-98D7-F34B-8E5C-201409D2801A}"/>
                  </a:ext>
                </a:extLst>
              </p:cNvPr>
              <p:cNvSpPr txBox="1"/>
              <p:nvPr/>
            </p:nvSpPr>
            <p:spPr>
              <a:xfrm>
                <a:off x="238125" y="3017416"/>
                <a:ext cx="117157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PT" i="1" dirty="0"/>
                  <a:t>Novo valor de embalamento (h)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𝐻𝑜𝑟𝑎𝑠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𝑒𝑚𝑏𝑎𝑙𝑎𝑚𝑒𝑛𝑡𝑜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×(1+%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𝑖𝑛𝑐𝑟𝑒𝑚𝑒𝑛𝑡𝑜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𝑑𝑒𝑐𝑟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𝑠𝑐𝑖𝑚𝑜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127EC59-98D7-F34B-8E5C-201409D28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3017416"/>
                <a:ext cx="11715750" cy="276999"/>
              </a:xfrm>
              <a:prstGeom prst="rect">
                <a:avLst/>
              </a:prstGeom>
              <a:blipFill>
                <a:blip r:embed="rId3"/>
                <a:stretch>
                  <a:fillRect l="-1190" t="-26087" b="-4347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 descr="Uma imagem com mesa&#10;&#10;Descrição gerada automaticamente">
            <a:extLst>
              <a:ext uri="{FF2B5EF4-FFF2-40B4-BE49-F238E27FC236}">
                <a16:creationId xmlns:a16="http://schemas.microsoft.com/office/drawing/2014/main" id="{AB8D6096-8E65-2D4E-BFE3-38D401D3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2" y="4849447"/>
            <a:ext cx="3197225" cy="1370372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9074AB5F-9B3B-E14A-A54A-C298A945C12A}"/>
              </a:ext>
            </a:extLst>
          </p:cNvPr>
          <p:cNvSpPr txBox="1">
            <a:spLocks/>
          </p:cNvSpPr>
          <p:nvPr/>
        </p:nvSpPr>
        <p:spPr bwMode="black">
          <a:xfrm>
            <a:off x="238125" y="3533350"/>
            <a:ext cx="2040826" cy="86765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2º Passo </a:t>
            </a:r>
          </a:p>
        </p:txBody>
      </p:sp>
      <p:sp>
        <p:nvSpPr>
          <p:cNvPr id="23" name="Seta para a Direita 22">
            <a:extLst>
              <a:ext uri="{FF2B5EF4-FFF2-40B4-BE49-F238E27FC236}">
                <a16:creationId xmlns:a16="http://schemas.microsoft.com/office/drawing/2014/main" id="{C4DABBE3-8FD2-6E48-8CC5-89CF1760A0B0}"/>
              </a:ext>
            </a:extLst>
          </p:cNvPr>
          <p:cNvSpPr/>
          <p:nvPr/>
        </p:nvSpPr>
        <p:spPr>
          <a:xfrm>
            <a:off x="2668238" y="3724335"/>
            <a:ext cx="1414462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02D658-3CF9-2240-87BD-F83A29382A57}"/>
              </a:ext>
            </a:extLst>
          </p:cNvPr>
          <p:cNvSpPr txBox="1"/>
          <p:nvPr/>
        </p:nvSpPr>
        <p:spPr>
          <a:xfrm>
            <a:off x="4471987" y="3783628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Definir as restrições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94D9869-1968-9549-BE5E-091201AD0308}"/>
                  </a:ext>
                </a:extLst>
              </p:cNvPr>
              <p:cNvSpPr txBox="1"/>
              <p:nvPr/>
            </p:nvSpPr>
            <p:spPr>
              <a:xfrm>
                <a:off x="224632" y="6453633"/>
                <a:ext cx="9029701" cy="27699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𝑈𝑠𝑜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𝑒𝑚𝑏𝑎𝑙𝑎𝑚𝑒𝑛𝑡𝑜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SomarProduto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Novo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embalamento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Vari</m:t>
                      </m:r>
                      <m:r>
                        <a:rPr lang="pt-PT" i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veis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Decis</m:t>
                      </m:r>
                      <m:r>
                        <a:rPr lang="pt-PT" i="0">
                          <a:latin typeface="Cambria Math" panose="02040503050406030204" pitchFamily="18" charset="0"/>
                        </a:rPr>
                        <m:t>ã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94D9869-1968-9549-BE5E-091201AD0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2" y="6453633"/>
                <a:ext cx="9029701" cy="276999"/>
              </a:xfrm>
              <a:prstGeom prst="rect">
                <a:avLst/>
              </a:prstGeom>
              <a:blipFill>
                <a:blip r:embed="rId5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áfico 28" descr="Bolota com preenchimento sólido">
            <a:extLst>
              <a:ext uri="{FF2B5EF4-FFF2-40B4-BE49-F238E27FC236}">
                <a16:creationId xmlns:a16="http://schemas.microsoft.com/office/drawing/2014/main" id="{ADFEA730-F106-C246-AA81-66E8FDC71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0887" y="254706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14BD33A-6EE8-3F4B-A62D-2201C624479F}"/>
              </a:ext>
            </a:extLst>
          </p:cNvPr>
          <p:cNvSpPr txBox="1"/>
          <p:nvPr/>
        </p:nvSpPr>
        <p:spPr>
          <a:xfrm>
            <a:off x="675250" y="4566246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Utilizado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E314D6-006B-2146-9787-57EE0C2D319D}"/>
              </a:ext>
            </a:extLst>
          </p:cNvPr>
          <p:cNvSpPr txBox="1"/>
          <p:nvPr/>
        </p:nvSpPr>
        <p:spPr>
          <a:xfrm>
            <a:off x="2497615" y="4541670"/>
            <a:ext cx="1018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Capacidade</a:t>
            </a:r>
          </a:p>
        </p:txBody>
      </p:sp>
    </p:spTree>
    <p:extLst>
      <p:ext uri="{BB962C8B-B14F-4D97-AF65-F5344CB8AC3E}">
        <p14:creationId xmlns:p14="http://schemas.microsoft.com/office/powerpoint/2010/main" val="266169071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3A7C7-AE39-AF4C-9C27-5DAF86D7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74" y="239577"/>
            <a:ext cx="2240852" cy="878396"/>
          </a:xfrm>
        </p:spPr>
        <p:txBody>
          <a:bodyPr/>
          <a:lstStyle/>
          <a:p>
            <a:r>
              <a:rPr lang="pt-PT" dirty="0"/>
              <a:t>3ºPasso</a:t>
            </a:r>
          </a:p>
        </p:txBody>
      </p:sp>
      <p:sp>
        <p:nvSpPr>
          <p:cNvPr id="5" name="Seta para a Direita 4">
            <a:extLst>
              <a:ext uri="{FF2B5EF4-FFF2-40B4-BE49-F238E27FC236}">
                <a16:creationId xmlns:a16="http://schemas.microsoft.com/office/drawing/2014/main" id="{EFBC925B-30DB-9440-B5B3-214B94605992}"/>
              </a:ext>
            </a:extLst>
          </p:cNvPr>
          <p:cNvSpPr/>
          <p:nvPr/>
        </p:nvSpPr>
        <p:spPr>
          <a:xfrm>
            <a:off x="2714626" y="469832"/>
            <a:ext cx="1414462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922C95-F84E-C845-B4BB-1DA413D6518B}"/>
              </a:ext>
            </a:extLst>
          </p:cNvPr>
          <p:cNvSpPr txBox="1"/>
          <p:nvPr/>
        </p:nvSpPr>
        <p:spPr>
          <a:xfrm>
            <a:off x="4264110" y="437940"/>
            <a:ext cx="207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Introduzir no Solver</a:t>
            </a:r>
          </a:p>
          <a:p>
            <a:endParaRPr lang="pt-PT" dirty="0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7A309F9B-7F93-1C4E-A300-514D7746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4" y="1585912"/>
            <a:ext cx="4112514" cy="454501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FF02F09-95F2-F24F-8F45-0CB26F1E3986}"/>
              </a:ext>
            </a:extLst>
          </p:cNvPr>
          <p:cNvSpPr txBox="1">
            <a:spLocks/>
          </p:cNvSpPr>
          <p:nvPr/>
        </p:nvSpPr>
        <p:spPr bwMode="black">
          <a:xfrm>
            <a:off x="6942488" y="239577"/>
            <a:ext cx="2240852" cy="87839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4ºPasso</a:t>
            </a: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4FEBDC3A-1F62-C049-9829-0E9AA2067CA1}"/>
              </a:ext>
            </a:extLst>
          </p:cNvPr>
          <p:cNvSpPr/>
          <p:nvPr/>
        </p:nvSpPr>
        <p:spPr>
          <a:xfrm rot="5400000">
            <a:off x="7499482" y="1665421"/>
            <a:ext cx="1098288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E04BB8-B55D-5B4B-BEC1-CD3117B98D2A}"/>
              </a:ext>
            </a:extLst>
          </p:cNvPr>
          <p:cNvSpPr txBox="1"/>
          <p:nvPr/>
        </p:nvSpPr>
        <p:spPr>
          <a:xfrm>
            <a:off x="6557438" y="2428878"/>
            <a:ext cx="533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Criar tabela com novos lucros e novas soluções ótimas</a:t>
            </a:r>
          </a:p>
          <a:p>
            <a:endParaRPr lang="pt-PT" dirty="0"/>
          </a:p>
        </p:txBody>
      </p:sp>
      <p:pic>
        <p:nvPicPr>
          <p:cNvPr id="13" name="Imagem 12" descr="Uma imagem com mesa&#10;&#10;Descrição gerada automaticamente">
            <a:extLst>
              <a:ext uri="{FF2B5EF4-FFF2-40B4-BE49-F238E27FC236}">
                <a16:creationId xmlns:a16="http://schemas.microsoft.com/office/drawing/2014/main" id="{E7818A8F-2492-DA49-86D7-0C08097E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41" y="2987638"/>
            <a:ext cx="4723875" cy="252571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E57DAE-4B89-9A4D-926A-D43284515248}"/>
              </a:ext>
            </a:extLst>
          </p:cNvPr>
          <p:cNvSpPr txBox="1"/>
          <p:nvPr/>
        </p:nvSpPr>
        <p:spPr>
          <a:xfrm>
            <a:off x="4891368" y="3526126"/>
            <a:ext cx="128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Acréscimo horas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3E7F6DD-2B33-C447-B9E7-D62B3F199CC9}"/>
              </a:ext>
            </a:extLst>
          </p:cNvPr>
          <p:cNvSpPr txBox="1"/>
          <p:nvPr/>
        </p:nvSpPr>
        <p:spPr>
          <a:xfrm>
            <a:off x="4891368" y="4172457"/>
            <a:ext cx="135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Decréscimo horas</a:t>
            </a:r>
          </a:p>
        </p:txBody>
      </p:sp>
      <p:pic>
        <p:nvPicPr>
          <p:cNvPr id="22" name="Gráfico 21" descr="Bolota com preenchimento sólido">
            <a:extLst>
              <a:ext uri="{FF2B5EF4-FFF2-40B4-BE49-F238E27FC236}">
                <a16:creationId xmlns:a16="http://schemas.microsoft.com/office/drawing/2014/main" id="{D132C3E6-AD9B-7C4C-96CE-F6B65FAFB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2426" y="303905"/>
            <a:ext cx="914400" cy="9144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23600F-4002-964F-A258-79BCCE28F4A0}"/>
              </a:ext>
            </a:extLst>
          </p:cNvPr>
          <p:cNvSpPr txBox="1"/>
          <p:nvPr/>
        </p:nvSpPr>
        <p:spPr>
          <a:xfrm>
            <a:off x="4821109" y="5790349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ighlight>
                  <a:srgbClr val="87AAE0"/>
                </a:highlight>
              </a:rPr>
              <a:t>Quebra da restrição: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D1825F7-DAD3-7A49-88F0-899592C4E1A6}"/>
              </a:ext>
            </a:extLst>
          </p:cNvPr>
          <p:cNvSpPr txBox="1"/>
          <p:nvPr/>
        </p:nvSpPr>
        <p:spPr>
          <a:xfrm>
            <a:off x="6890103" y="5790349"/>
            <a:ext cx="530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tempo de embalamento foi tão elevado que não foi possível assegurar as restrições mínimas para a produção de Cluster</a:t>
            </a:r>
          </a:p>
        </p:txBody>
      </p:sp>
    </p:spTree>
    <p:extLst>
      <p:ext uri="{BB962C8B-B14F-4D97-AF65-F5344CB8AC3E}">
        <p14:creationId xmlns:p14="http://schemas.microsoft.com/office/powerpoint/2010/main" val="260699830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A6A99A-6BB5-2342-870C-B70E6DF8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Pergunta1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Posição do Texto 3">
                <a:extLst>
                  <a:ext uri="{FF2B5EF4-FFF2-40B4-BE49-F238E27FC236}">
                    <a16:creationId xmlns:a16="http://schemas.microsoft.com/office/drawing/2014/main" id="{C8ECECEF-2A03-4548-B8FB-8480B7035E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6984" y="825096"/>
                <a:ext cx="6259734" cy="48309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1">
                <a:normAutofit fontScale="77500" lnSpcReduction="20000"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en-US" sz="1200" b="1" dirty="0">
                    <a:solidFill>
                      <a:srgbClr val="404040"/>
                    </a:solidFill>
                  </a:rPr>
                  <a:t>Modelo </a:t>
                </a:r>
                <a:r>
                  <a:rPr lang="en-US" sz="1200" b="1" dirty="0" err="1">
                    <a:solidFill>
                      <a:srgbClr val="404040"/>
                    </a:solidFill>
                  </a:rPr>
                  <a:t>em</a:t>
                </a:r>
                <a:r>
                  <a:rPr lang="en-US" sz="1200" b="1" dirty="0">
                    <a:solidFill>
                      <a:srgbClr val="404040"/>
                    </a:solidFill>
                  </a:rPr>
                  <a:t> PL: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200" b="1" dirty="0" err="1">
                    <a:solidFill>
                      <a:srgbClr val="404040"/>
                    </a:solidFill>
                  </a:rPr>
                  <a:t>Variáveis</a:t>
                </a:r>
                <a:r>
                  <a:rPr lang="en-US" sz="1200" b="1" dirty="0">
                    <a:solidFill>
                      <a:srgbClr val="404040"/>
                    </a:solidFill>
                  </a:rPr>
                  <a:t> de </a:t>
                </a:r>
                <a:r>
                  <a:rPr lang="en-US" sz="1200" b="1" dirty="0" err="1">
                    <a:solidFill>
                      <a:srgbClr val="404040"/>
                    </a:solidFill>
                  </a:rPr>
                  <a:t>Decisão</a:t>
                </a:r>
                <a:r>
                  <a:rPr lang="en-US" sz="1200" b="1" dirty="0">
                    <a:solidFill>
                      <a:srgbClr val="404040"/>
                    </a:solidFill>
                  </a:rPr>
                  <a:t>:</a:t>
                </a:r>
                <a:endParaRPr lang="en-US" sz="1200" dirty="0">
                  <a:solidFill>
                    <a:srgbClr val="404040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sz="1200" dirty="0">
                    <a:solidFill>
                      <a:srgbClr val="404040"/>
                    </a:solidFill>
                  </a:rPr>
                  <a:t>      x1 =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Quantidade</a:t>
                </a:r>
                <a:r>
                  <a:rPr lang="en-US" sz="1200" dirty="0">
                    <a:solidFill>
                      <a:srgbClr val="404040"/>
                    </a:solidFill>
                  </a:rPr>
                  <a:t> a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produzir</a:t>
                </a:r>
                <a:r>
                  <a:rPr lang="en-US" sz="1200" dirty="0">
                    <a:solidFill>
                      <a:srgbClr val="404040"/>
                    </a:solidFill>
                  </a:rPr>
                  <a:t> de Whole (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em</a:t>
                </a:r>
                <a:r>
                  <a:rPr lang="en-US" sz="1200" dirty="0">
                    <a:solidFill>
                      <a:srgbClr val="404040"/>
                    </a:solidFill>
                  </a:rPr>
                  <a:t> kg)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 x2 =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Quantidade</a:t>
                </a:r>
                <a:r>
                  <a:rPr lang="en-US" sz="1200" dirty="0">
                    <a:solidFill>
                      <a:srgbClr val="404040"/>
                    </a:solidFill>
                  </a:rPr>
                  <a:t> a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produzir</a:t>
                </a:r>
                <a:r>
                  <a:rPr lang="en-US" sz="1200" dirty="0">
                    <a:solidFill>
                      <a:srgbClr val="404040"/>
                    </a:solidFill>
                  </a:rPr>
                  <a:t> de Cluster (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em</a:t>
                </a:r>
                <a:r>
                  <a:rPr lang="en-US" sz="1200" dirty="0">
                    <a:solidFill>
                      <a:srgbClr val="404040"/>
                    </a:solidFill>
                  </a:rPr>
                  <a:t> kg)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 x3 =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Quantidade</a:t>
                </a:r>
                <a:r>
                  <a:rPr lang="en-US" sz="1200" dirty="0">
                    <a:solidFill>
                      <a:srgbClr val="404040"/>
                    </a:solidFill>
                  </a:rPr>
                  <a:t> a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produzir</a:t>
                </a:r>
                <a:r>
                  <a:rPr lang="en-US" sz="1200" dirty="0">
                    <a:solidFill>
                      <a:srgbClr val="404040"/>
                    </a:solidFill>
                  </a:rPr>
                  <a:t> de Crunch (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em</a:t>
                </a:r>
                <a:r>
                  <a:rPr lang="en-US" sz="1200" dirty="0">
                    <a:solidFill>
                      <a:srgbClr val="404040"/>
                    </a:solidFill>
                  </a:rPr>
                  <a:t> kg)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 x4 =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Quantidade</a:t>
                </a:r>
                <a:r>
                  <a:rPr lang="en-US" sz="1200" dirty="0">
                    <a:solidFill>
                      <a:srgbClr val="404040"/>
                    </a:solidFill>
                  </a:rPr>
                  <a:t> a 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produzir</a:t>
                </a:r>
                <a:r>
                  <a:rPr lang="en-US" sz="1200" dirty="0">
                    <a:solidFill>
                      <a:srgbClr val="404040"/>
                    </a:solidFill>
                  </a:rPr>
                  <a:t> de Roasted (</a:t>
                </a:r>
                <a:r>
                  <a:rPr lang="en-US" sz="1200" dirty="0" err="1">
                    <a:solidFill>
                      <a:srgbClr val="404040"/>
                    </a:solidFill>
                  </a:rPr>
                  <a:t>em</a:t>
                </a:r>
                <a:r>
                  <a:rPr lang="en-US" sz="1200" dirty="0">
                    <a:solidFill>
                      <a:srgbClr val="404040"/>
                    </a:solidFill>
                  </a:rPr>
                  <a:t> kg)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b="1" dirty="0">
                    <a:solidFill>
                      <a:srgbClr val="404040"/>
                    </a:solidFill>
                  </a:rPr>
                  <a:t>Max </a:t>
                </a:r>
                <a:r>
                  <a:rPr lang="en-US" sz="1200" b="1" dirty="0" err="1">
                    <a:solidFill>
                      <a:srgbClr val="404040"/>
                    </a:solidFill>
                  </a:rPr>
                  <a:t>lucro</a:t>
                </a:r>
                <a:r>
                  <a:rPr lang="en-US" sz="1200" dirty="0">
                    <a:solidFill>
                      <a:srgbClr val="40404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200">
                            <a:solidFill>
                              <a:srgbClr val="404040"/>
                            </a:solidFill>
                          </a:rPr>
                          <m:t> </m:t>
                        </m:r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5304−3296 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1040</m:t>
                        </m:r>
                      </m:den>
                    </m:f>
                    <m:r>
                      <a:rPr lang="en-US" sz="1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404040"/>
                    </a:solidFill>
                  </a:rPr>
                  <a:t>x1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1800−1280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404040"/>
                    </a:solidFill>
                  </a:rPr>
                  <a:t>x2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510−338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150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404040"/>
                    </a:solidFill>
                  </a:rPr>
                  <a:t>x3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925−660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404040"/>
                    </a:solidFill>
                  </a:rPr>
                  <a:t>x4 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endParaRPr lang="en-US" sz="1200" dirty="0">
                  <a:solidFill>
                    <a:srgbClr val="404040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sz="1200" b="1" dirty="0">
                    <a:solidFill>
                      <a:srgbClr val="404040"/>
                    </a:solidFill>
                  </a:rPr>
                  <a:t>S.A. (</a:t>
                </a:r>
                <a:r>
                  <a:rPr lang="en-US" sz="1200" b="1" dirty="0" err="1">
                    <a:solidFill>
                      <a:srgbClr val="404040"/>
                    </a:solidFill>
                  </a:rPr>
                  <a:t>restrições</a:t>
                </a:r>
                <a:r>
                  <a:rPr lang="en-US" sz="1200" b="1" dirty="0">
                    <a:solidFill>
                      <a:srgbClr val="404040"/>
                    </a:solidFill>
                  </a:rPr>
                  <a:t>):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x1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≥1000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x2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≥400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x2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≤500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x3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≤150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x4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≤200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sz="1200" dirty="0">
                    <a:solidFill>
                      <a:srgbClr val="404040"/>
                    </a:solidFill>
                  </a:rPr>
                  <a:t> 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0,6 x1 + 0,4 x2 + 0,2 x3 + 1 x4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≤1100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0,4 x1 + 0,6 x2 + 0,8 x3 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≤800 </m:t>
                    </m:r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1x1 + 1x2 + 1x3 + 1x4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r>
                  <a:rPr lang="en-US" sz="1200" dirty="0">
                    <a:solidFill>
                      <a:srgbClr val="404040"/>
                    </a:solidFill>
                  </a:rPr>
                  <a:t> </a:t>
                </a:r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2x1 + 1,50x2 + 1x3 + 1,75x4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1x1 + 0,70x2 + 0,20x3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2,50x1 + 1,60x2 + 1,25x3 + 1x4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br>
                  <a:rPr lang="en-US" sz="1200" dirty="0">
                    <a:solidFill>
                      <a:srgbClr val="404040"/>
                    </a:solidFill>
                  </a:rPr>
                </a:br>
                <a:r>
                  <a:rPr lang="en-US" sz="1200" dirty="0">
                    <a:solidFill>
                      <a:srgbClr val="404040"/>
                    </a:solidFill>
                  </a:rPr>
                  <a:t>     x1; x2; x3; x4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200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0" name="Marcador de Posição do Texto 3">
                <a:extLst>
                  <a:ext uri="{FF2B5EF4-FFF2-40B4-BE49-F238E27FC236}">
                    <a16:creationId xmlns:a16="http://schemas.microsoft.com/office/drawing/2014/main" id="{C8ECECEF-2A03-4548-B8FB-8480B7035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84" y="825096"/>
                <a:ext cx="6259734" cy="48309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0F8691-6793-4192-A70B-F9B3EA57812A}"/>
              </a:ext>
            </a:extLst>
          </p:cNvPr>
          <p:cNvSpPr txBox="1"/>
          <p:nvPr/>
        </p:nvSpPr>
        <p:spPr>
          <a:xfrm>
            <a:off x="5040845" y="3416487"/>
            <a:ext cx="3080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/>
              <a:t>Unidade de tempo: semana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1FC10-95E9-44AD-AA36-02CBA34D1B02}"/>
              </a:ext>
            </a:extLst>
          </p:cNvPr>
          <p:cNvSpPr txBox="1"/>
          <p:nvPr/>
        </p:nvSpPr>
        <p:spPr>
          <a:xfrm>
            <a:off x="643351" y="2552827"/>
            <a:ext cx="187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200" i="1" dirty="0"/>
              <a:t>Função objetivo:</a:t>
            </a:r>
          </a:p>
        </p:txBody>
      </p:sp>
    </p:spTree>
    <p:extLst>
      <p:ext uri="{BB962C8B-B14F-4D97-AF65-F5344CB8AC3E}">
        <p14:creationId xmlns:p14="http://schemas.microsoft.com/office/powerpoint/2010/main" val="97217776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71B7F-FAFA-0E40-AA77-1B581459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30" y="507172"/>
            <a:ext cx="5869877" cy="1188720"/>
          </a:xfrm>
        </p:spPr>
        <p:txBody>
          <a:bodyPr/>
          <a:lstStyle/>
          <a:p>
            <a:r>
              <a:rPr lang="pt-PT" dirty="0"/>
              <a:t>Interpretação</a:t>
            </a:r>
          </a:p>
        </p:txBody>
      </p:sp>
      <p:pic>
        <p:nvPicPr>
          <p:cNvPr id="10" name="Imagem 9" descr="Uma imagem com mesa&#10;&#10;Descrição gerada automaticamente">
            <a:extLst>
              <a:ext uri="{FF2B5EF4-FFF2-40B4-BE49-F238E27FC236}">
                <a16:creationId xmlns:a16="http://schemas.microsoft.com/office/drawing/2014/main" id="{86CDA2FC-2255-9943-894B-59B3B9A6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25" y="507172"/>
            <a:ext cx="3929062" cy="25022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517CC03-4E98-2D45-8B63-A8C7C565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25" y="3133725"/>
            <a:ext cx="5727700" cy="350520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90B81927-8BB9-4AEC-92A4-B0B60263B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0" y="2205764"/>
            <a:ext cx="5869877" cy="413728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PT"/>
              <a:t>Quando </a:t>
            </a:r>
            <a:r>
              <a:rPr lang="pt-PT" dirty="0"/>
              <a:t>o tempo de embalamento por produto aumenta, o lucro cai de forma significativa, porque na solução ótima inicial já se estava a utilizar toda a capacidade de embalamento disponível (3600 horas). Ou seja, se a empresa gastar mais tempo no embalamento vai criar um problema no processo de produção, que necessariamente cairá, levando o lucro também a cair.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Ao invés, quanto o tempo de embalamento por produto diminui, o lucro aumenta de forma significativa. Tal resulta de a empresa ficar com mais capacidade de embalamento disponível (uma vez que estava a ser utilizada na totalidade na solução inicial), o que liberta a possibilidade de aumentar a produção global. Esse aumento para nos 20%, do que resulta que a partir desse valor outras restrições se tornam ativas e não se tira vantagem de ter mais capacidade de produção no embalamento.</a:t>
            </a:r>
          </a:p>
        </p:txBody>
      </p:sp>
    </p:spTree>
    <p:extLst>
      <p:ext uri="{BB962C8B-B14F-4D97-AF65-F5344CB8AC3E}">
        <p14:creationId xmlns:p14="http://schemas.microsoft.com/office/powerpoint/2010/main" val="2973304449"/>
      </p:ext>
    </p:extLst>
  </p:cSld>
  <p:clrMapOvr>
    <a:masterClrMapping/>
  </p:clrMapOvr>
  <p:transition spd="slow" advClick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37B8F1-80C0-0648-9DB0-2DC45D48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pERGUNTA 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D9E226-1456-F443-9B39-E82BCB524AD4}"/>
              </a:ext>
            </a:extLst>
          </p:cNvPr>
          <p:cNvSpPr txBox="1"/>
          <p:nvPr/>
        </p:nvSpPr>
        <p:spPr>
          <a:xfrm>
            <a:off x="2452199" y="5838569"/>
            <a:ext cx="7066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i="1" dirty="0">
                <a:solidFill>
                  <a:schemeClr val="bg1"/>
                </a:solidFill>
              </a:rPr>
              <a:t>Lucro total ao alterar a disponibilidade de nozes e chocolate </a:t>
            </a:r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8E3942-5FC6-124C-BB8D-4024813E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1323956"/>
            <a:ext cx="9941442" cy="22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5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65803-B35E-6647-A806-AABAB6FE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27" y="523613"/>
            <a:ext cx="2565947" cy="1188720"/>
          </a:xfrm>
        </p:spPr>
        <p:txBody>
          <a:bodyPr/>
          <a:lstStyle/>
          <a:p>
            <a:r>
              <a:rPr lang="pt-PT" dirty="0"/>
              <a:t>1º Passo</a:t>
            </a:r>
          </a:p>
        </p:txBody>
      </p:sp>
      <p:sp>
        <p:nvSpPr>
          <p:cNvPr id="6" name="Seta para a Direita 5">
            <a:extLst>
              <a:ext uri="{FF2B5EF4-FFF2-40B4-BE49-F238E27FC236}">
                <a16:creationId xmlns:a16="http://schemas.microsoft.com/office/drawing/2014/main" id="{3018E982-E1F6-A94B-9C3D-349B0BE27B6B}"/>
              </a:ext>
            </a:extLst>
          </p:cNvPr>
          <p:cNvSpPr/>
          <p:nvPr/>
        </p:nvSpPr>
        <p:spPr>
          <a:xfrm>
            <a:off x="3066319" y="903660"/>
            <a:ext cx="971109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670CB9-F3AC-0A42-87F6-A557339432D9}"/>
              </a:ext>
            </a:extLst>
          </p:cNvPr>
          <p:cNvSpPr txBox="1"/>
          <p:nvPr/>
        </p:nvSpPr>
        <p:spPr>
          <a:xfrm>
            <a:off x="4262072" y="903660"/>
            <a:ext cx="614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Definir novas restrições de disponibilidade de nozes e chocolate por produto</a:t>
            </a:r>
          </a:p>
        </p:txBody>
      </p:sp>
      <p:pic>
        <p:nvPicPr>
          <p:cNvPr id="14" name="Gráfico 13" descr="Bolota com preenchimento sólido">
            <a:extLst>
              <a:ext uri="{FF2B5EF4-FFF2-40B4-BE49-F238E27FC236}">
                <a16:creationId xmlns:a16="http://schemas.microsoft.com/office/drawing/2014/main" id="{F67F73D5-D67E-1A4E-8872-791945D5E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0887" y="254706"/>
            <a:ext cx="914400" cy="914400"/>
          </a:xfrm>
          <a:prstGeom prst="rect">
            <a:avLst/>
          </a:prstGeom>
        </p:spPr>
      </p:pic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E5D56896-7526-2445-A1F0-7AD8BCE6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27" y="2558864"/>
            <a:ext cx="7569200" cy="13081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3EF004-9C78-4047-9FBE-7F389CE3C77E}"/>
              </a:ext>
            </a:extLst>
          </p:cNvPr>
          <p:cNvSpPr/>
          <p:nvPr/>
        </p:nvSpPr>
        <p:spPr>
          <a:xfrm>
            <a:off x="7149105" y="2549525"/>
            <a:ext cx="772152" cy="142705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94A7D4-8156-D049-8034-6FF66B7A81E4}"/>
              </a:ext>
            </a:extLst>
          </p:cNvPr>
          <p:cNvSpPr txBox="1"/>
          <p:nvPr/>
        </p:nvSpPr>
        <p:spPr>
          <a:xfrm>
            <a:off x="5648329" y="2244597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Utilizado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F984CD-E38C-8348-8A59-F565ECF9B700}"/>
              </a:ext>
            </a:extLst>
          </p:cNvPr>
          <p:cNvSpPr txBox="1"/>
          <p:nvPr/>
        </p:nvSpPr>
        <p:spPr>
          <a:xfrm>
            <a:off x="7086623" y="2232243"/>
            <a:ext cx="1018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Capacidade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8701E4-0125-DA41-A1C5-B1C00B0C15A5}"/>
              </a:ext>
            </a:extLst>
          </p:cNvPr>
          <p:cNvSpPr/>
          <p:nvPr/>
        </p:nvSpPr>
        <p:spPr>
          <a:xfrm>
            <a:off x="6096000" y="2533453"/>
            <a:ext cx="734059" cy="142705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53BD29A-B480-564B-A778-61280D8C3E18}"/>
                  </a:ext>
                </a:extLst>
              </p:cNvPr>
              <p:cNvSpPr txBox="1"/>
              <p:nvPr/>
            </p:nvSpPr>
            <p:spPr>
              <a:xfrm>
                <a:off x="168261" y="4191508"/>
                <a:ext cx="7582525" cy="369332"/>
              </a:xfrm>
              <a:prstGeom prst="rect">
                <a:avLst/>
              </a:prstGeom>
              <a:solidFill>
                <a:srgbClr val="FCE4D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𝑁𝑜𝑣𝑎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𝐶𝑎𝑝𝑎𝑐𝑖𝑑𝑎𝑑𝑒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=%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𝑎𝑝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𝑑𝑒𝑐𝑟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𝑠𝑐𝑖𝑚𝑜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𝑉𝑎𝑙𝑜𝑟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𝑖𝑛𝑖𝑐𝑖𝑎𝑙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𝑐𝑎𝑝𝑎𝑐𝑖𝑑𝑎𝑑𝑒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53BD29A-B480-564B-A778-61280D8C3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1" y="4191508"/>
                <a:ext cx="7582525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D2DFB14-AAE4-5642-98A2-35FADF847B11}"/>
                  </a:ext>
                </a:extLst>
              </p:cNvPr>
              <p:cNvSpPr txBox="1"/>
              <p:nvPr/>
            </p:nvSpPr>
            <p:spPr>
              <a:xfrm>
                <a:off x="168261" y="4908877"/>
                <a:ext cx="9588202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𝐶𝑎𝑝𝑎𝑐𝑖𝑑𝑎𝑑𝑒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𝑢𝑡𝑖𝑙𝑖𝑧𝑎𝑑𝑎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𝑆𝑜𝑚𝑎𝑟𝑃𝑟𝑜𝑑𝑢𝑡𝑜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𝑉𝑎𝑟𝑖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𝑣𝑒𝑖𝑠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𝑑𝑒𝑐𝑖𝑠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𝑈𝑡𝑖𝑙𝑖𝑧𝑎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𝑑𝑜𝑠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𝑖𝑛𝑔𝑟𝑒𝑑𝑖𝑒𝑛𝑡𝑒𝑠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D2DFB14-AAE4-5642-98A2-35FADF847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1" y="4908877"/>
                <a:ext cx="958820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81701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A99CA-2C6A-824B-93DA-24892EE4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78" y="317578"/>
            <a:ext cx="2481541" cy="920379"/>
          </a:xfrm>
        </p:spPr>
        <p:txBody>
          <a:bodyPr/>
          <a:lstStyle/>
          <a:p>
            <a:r>
              <a:rPr lang="pt-PT" dirty="0"/>
              <a:t>3ºPasso</a:t>
            </a:r>
          </a:p>
        </p:txBody>
      </p:sp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BF5F846D-E47A-5940-9FBD-3C036E59ACEF}"/>
              </a:ext>
            </a:extLst>
          </p:cNvPr>
          <p:cNvSpPr/>
          <p:nvPr/>
        </p:nvSpPr>
        <p:spPr>
          <a:xfrm>
            <a:off x="3561390" y="563454"/>
            <a:ext cx="1414462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C58C6E-9B78-5E49-B9E5-4BBE4DEF1A65}"/>
              </a:ext>
            </a:extLst>
          </p:cNvPr>
          <p:cNvSpPr txBox="1"/>
          <p:nvPr/>
        </p:nvSpPr>
        <p:spPr>
          <a:xfrm>
            <a:off x="5145519" y="614093"/>
            <a:ext cx="207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Introduzir no Solver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B53867-36B4-A242-B53E-054CA6A6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60388" y="3013299"/>
            <a:ext cx="4919456" cy="257153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A0FA1BB-866B-514E-81CC-10F402F07E9A}"/>
              </a:ext>
            </a:extLst>
          </p:cNvPr>
          <p:cNvSpPr txBox="1">
            <a:spLocks/>
          </p:cNvSpPr>
          <p:nvPr/>
        </p:nvSpPr>
        <p:spPr bwMode="black">
          <a:xfrm>
            <a:off x="8630611" y="359561"/>
            <a:ext cx="2240852" cy="87839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4ºPasso</a:t>
            </a:r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968D9689-4B90-2948-96EC-CCFF2BAB3554}"/>
              </a:ext>
            </a:extLst>
          </p:cNvPr>
          <p:cNvSpPr/>
          <p:nvPr/>
        </p:nvSpPr>
        <p:spPr>
          <a:xfrm rot="5400000">
            <a:off x="9252984" y="1718644"/>
            <a:ext cx="996105" cy="428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8E8DC8-21B5-9947-9960-E088B2AF66CB}"/>
              </a:ext>
            </a:extLst>
          </p:cNvPr>
          <p:cNvSpPr txBox="1"/>
          <p:nvPr/>
        </p:nvSpPr>
        <p:spPr>
          <a:xfrm>
            <a:off x="6754386" y="2511216"/>
            <a:ext cx="533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Criar tabela com novos lucros e novas soluções ótimas</a:t>
            </a:r>
          </a:p>
          <a:p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C471BF-3236-104F-A568-537C3F97C071}"/>
              </a:ext>
            </a:extLst>
          </p:cNvPr>
          <p:cNvSpPr txBox="1"/>
          <p:nvPr/>
        </p:nvSpPr>
        <p:spPr>
          <a:xfrm>
            <a:off x="4518455" y="3536347"/>
            <a:ext cx="24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Decréscimo de Nozes e Chocolate (90%)</a:t>
            </a:r>
          </a:p>
        </p:txBody>
      </p:sp>
      <p:pic>
        <p:nvPicPr>
          <p:cNvPr id="18" name="Gráfico 17" descr="Bolota com preenchimento sólido">
            <a:extLst>
              <a:ext uri="{FF2B5EF4-FFF2-40B4-BE49-F238E27FC236}">
                <a16:creationId xmlns:a16="http://schemas.microsoft.com/office/drawing/2014/main" id="{2AEE4388-9A94-1E47-B3EB-24E83877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1446" y="257140"/>
            <a:ext cx="914400" cy="914400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572CA8F8-E571-AF44-A2CA-4AD58F0B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4" y="1452812"/>
            <a:ext cx="3931397" cy="516613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C77AEC-A2E2-F141-B6A8-D6740EFCE7EF}"/>
              </a:ext>
            </a:extLst>
          </p:cNvPr>
          <p:cNvSpPr txBox="1"/>
          <p:nvPr/>
        </p:nvSpPr>
        <p:spPr>
          <a:xfrm>
            <a:off x="4554609" y="4174057"/>
            <a:ext cx="24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Decréscimo de Nozes e Chocolate (80%)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2D47331-913A-CE4E-A9B9-21DBAF3DA7ED}"/>
              </a:ext>
            </a:extLst>
          </p:cNvPr>
          <p:cNvSpPr txBox="1"/>
          <p:nvPr/>
        </p:nvSpPr>
        <p:spPr>
          <a:xfrm>
            <a:off x="4567953" y="4901534"/>
            <a:ext cx="24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Decréscimo de Nozes e Chocolate (70%)</a:t>
            </a:r>
          </a:p>
        </p:txBody>
      </p:sp>
    </p:spTree>
    <p:extLst>
      <p:ext uri="{BB962C8B-B14F-4D97-AF65-F5344CB8AC3E}">
        <p14:creationId xmlns:p14="http://schemas.microsoft.com/office/powerpoint/2010/main" val="9409294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9E084743-BA6D-8A4C-9F1F-2F347723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85658" y="507171"/>
            <a:ext cx="4360984" cy="1698591"/>
          </a:xfrm>
          <a:ln w="28575">
            <a:solidFill>
              <a:schemeClr val="tx1"/>
            </a:solidFill>
          </a:ln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A049877-07B2-1242-BBC0-567285179D0A}"/>
              </a:ext>
            </a:extLst>
          </p:cNvPr>
          <p:cNvSpPr txBox="1">
            <a:spLocks/>
          </p:cNvSpPr>
          <p:nvPr/>
        </p:nvSpPr>
        <p:spPr bwMode="black">
          <a:xfrm>
            <a:off x="310630" y="507172"/>
            <a:ext cx="586987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Interpretação</a:t>
            </a:r>
            <a:endParaRPr lang="pt-PT" dirty="0"/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C12AF263-E43D-E548-A583-F81A447CBEF0}"/>
              </a:ext>
            </a:extLst>
          </p:cNvPr>
          <p:cNvSpPr txBox="1">
            <a:spLocks/>
          </p:cNvSpPr>
          <p:nvPr/>
        </p:nvSpPr>
        <p:spPr>
          <a:xfrm>
            <a:off x="310630" y="2205763"/>
            <a:ext cx="5869877" cy="1921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PT" dirty="0"/>
              <a:t>Ao reduzir a disponibilidade de nozes e chocolate em simultâneo:</a:t>
            </a:r>
          </a:p>
          <a:p>
            <a:pPr algn="just"/>
            <a:r>
              <a:rPr lang="pt-PT" dirty="0"/>
              <a:t>Quanto maior é o decréscimo da quantidade de nozes e chocolate, menor é o lucro obtido, porque estas matérias primas acabam por se tornar restrições ativas para o processo de produção.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21D95C-BA75-7A42-AE00-0B685EF1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58" y="2585926"/>
            <a:ext cx="5695506" cy="37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9773"/>
      </p:ext>
    </p:extLst>
  </p:cSld>
  <p:clrMapOvr>
    <a:masterClrMapping/>
  </p:clrMapOvr>
  <p:transition spd="slow" advClick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94E8784-4638-F848-9577-8EDA29191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23968"/>
            <a:ext cx="8991600" cy="1645920"/>
          </a:xfrm>
        </p:spPr>
        <p:txBody>
          <a:bodyPr/>
          <a:lstStyle/>
          <a:p>
            <a:r>
              <a:rPr lang="pt-PT" dirty="0"/>
              <a:t>Pergunta 7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3FC7DBE-37E0-5C48-8DE8-E0F1392D3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2388" y="4171094"/>
            <a:ext cx="6801612" cy="847473"/>
          </a:xfrm>
        </p:spPr>
        <p:txBody>
          <a:bodyPr>
            <a:normAutofit fontScale="92500"/>
          </a:bodyPr>
          <a:lstStyle/>
          <a:p>
            <a:r>
              <a:rPr lang="pt-PT" b="1" i="1" dirty="0"/>
              <a:t>Introduzir alguma alteração, de forma a que o modelo em programação linear  apresentado em 1. tenha de ser alterado.</a:t>
            </a:r>
          </a:p>
        </p:txBody>
      </p:sp>
    </p:spTree>
    <p:extLst>
      <p:ext uri="{BB962C8B-B14F-4D97-AF65-F5344CB8AC3E}">
        <p14:creationId xmlns:p14="http://schemas.microsoft.com/office/powerpoint/2010/main" val="2612051274"/>
      </p:ext>
    </p:extLst>
  </p:cSld>
  <p:clrMapOvr>
    <a:masterClrMapping/>
  </p:clrMapOvr>
  <p:transition spd="slow" advClick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FC8D4-A62B-7840-ACA9-AD91AD4B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36" y="253492"/>
            <a:ext cx="10913364" cy="1188720"/>
          </a:xfrm>
        </p:spPr>
        <p:txBody>
          <a:bodyPr>
            <a:normAutofit fontScale="90000"/>
          </a:bodyPr>
          <a:lstStyle/>
          <a:p>
            <a:r>
              <a:rPr lang="pt-PT" dirty="0"/>
              <a:t>Nova restrição para o modelo: Limitação de recursos humanos disponíveis para operar as máquinas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E8BF6C6-A45C-3449-BC6B-BD2F30804BBF}"/>
              </a:ext>
            </a:extLst>
          </p:cNvPr>
          <p:cNvSpPr txBox="1"/>
          <p:nvPr/>
        </p:nvSpPr>
        <p:spPr>
          <a:xfrm>
            <a:off x="465836" y="1930400"/>
            <a:ext cx="6376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Pressupostos: </a:t>
            </a:r>
          </a:p>
          <a:p>
            <a:r>
              <a:rPr lang="pt-PT" dirty="0"/>
              <a:t>- Mão de obra disponível por semana para operar nas 4 máquinas: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DC67E5-EBFE-CA40-ABF5-FFA5C7A382A1}"/>
              </a:ext>
            </a:extLst>
          </p:cNvPr>
          <p:cNvSpPr txBox="1"/>
          <p:nvPr/>
        </p:nvSpPr>
        <p:spPr>
          <a:xfrm>
            <a:off x="6842453" y="2252196"/>
            <a:ext cx="1637179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8 trabalhadores</a:t>
            </a:r>
          </a:p>
          <a:p>
            <a:r>
              <a:rPr lang="pt-PT" dirty="0">
                <a:solidFill>
                  <a:schemeClr val="bg1"/>
                </a:solidFill>
              </a:rPr>
              <a:t>8 horas p/dia</a:t>
            </a:r>
          </a:p>
          <a:p>
            <a:r>
              <a:rPr lang="pt-PT" dirty="0">
                <a:solidFill>
                  <a:schemeClr val="bg1"/>
                </a:solidFill>
              </a:rPr>
              <a:t>5 dias p/semana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0C9C736-9C28-D94E-85B2-4C337795EBCD}"/>
                  </a:ext>
                </a:extLst>
              </p:cNvPr>
              <p:cNvSpPr txBox="1"/>
              <p:nvPr/>
            </p:nvSpPr>
            <p:spPr>
              <a:xfrm>
                <a:off x="0" y="5431415"/>
                <a:ext cx="12195068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𝑜𝑏𝑟𝑎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𝑑𝑖𝑠𝑝𝑜𝑛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𝑣𝑒𝑙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𝑠𝑒𝑚𝑎𝑛𝑎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𝑡𝑟𝑎𝑏𝑎𝑙h𝑎𝑑𝑜𝑟𝑒𝑠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h𝑜𝑟𝑎𝑠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𝑟𝑖𝑎𝑠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𝑠𝑒𝑚𝑎𝑛𝑎𝑖𝑠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∗60</m:t>
                      </m:r>
                    </m:oMath>
                  </m:oMathPara>
                </a14:m>
                <a:endParaRPr lang="pt-PT" i="1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0C9C736-9C28-D94E-85B2-4C337795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1415"/>
                <a:ext cx="12195068" cy="369332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  <a:ln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7E2713BF-C302-9348-8033-B07226AAB71E}"/>
              </a:ext>
            </a:extLst>
          </p:cNvPr>
          <p:cNvSpPr txBox="1"/>
          <p:nvPr/>
        </p:nvSpPr>
        <p:spPr>
          <a:xfrm>
            <a:off x="9448800" y="27138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19200</a:t>
            </a:r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0C49299B-2E16-EE47-9BBD-AC1F6EAC2A2E}"/>
              </a:ext>
            </a:extLst>
          </p:cNvPr>
          <p:cNvSpPr/>
          <p:nvPr/>
        </p:nvSpPr>
        <p:spPr>
          <a:xfrm>
            <a:off x="8674100" y="2713861"/>
            <a:ext cx="444500" cy="25793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D4FFDA-EBA8-9645-A7C7-724E0157340E}"/>
              </a:ext>
            </a:extLst>
          </p:cNvPr>
          <p:cNvSpPr txBox="1"/>
          <p:nvPr/>
        </p:nvSpPr>
        <p:spPr>
          <a:xfrm>
            <a:off x="465836" y="3065536"/>
            <a:ext cx="405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- Mão de obra requerida, em min. por kg: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0798AF-B392-9646-BCD8-37D489FB7351}"/>
              </a:ext>
            </a:extLst>
          </p:cNvPr>
          <p:cNvSpPr txBox="1"/>
          <p:nvPr/>
        </p:nvSpPr>
        <p:spPr>
          <a:xfrm>
            <a:off x="4497587" y="3083193"/>
            <a:ext cx="1375698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Whole</a:t>
            </a:r>
            <a:r>
              <a:rPr lang="pt-PT" dirty="0">
                <a:solidFill>
                  <a:schemeClr val="bg1"/>
                </a:solidFill>
              </a:rPr>
              <a:t> = 13</a:t>
            </a:r>
          </a:p>
          <a:p>
            <a:r>
              <a:rPr lang="pt-PT" dirty="0">
                <a:solidFill>
                  <a:schemeClr val="bg1"/>
                </a:solidFill>
              </a:rPr>
              <a:t>Cluster = 10</a:t>
            </a:r>
          </a:p>
          <a:p>
            <a:r>
              <a:rPr lang="pt-PT" dirty="0" err="1">
                <a:solidFill>
                  <a:schemeClr val="bg1"/>
                </a:solidFill>
              </a:rPr>
              <a:t>Crunch</a:t>
            </a:r>
            <a:r>
              <a:rPr lang="pt-PT" dirty="0">
                <a:solidFill>
                  <a:schemeClr val="bg1"/>
                </a:solidFill>
              </a:rPr>
              <a:t> = 8</a:t>
            </a:r>
          </a:p>
          <a:p>
            <a:r>
              <a:rPr lang="pt-PT" dirty="0" err="1">
                <a:solidFill>
                  <a:schemeClr val="bg1"/>
                </a:solidFill>
              </a:rPr>
              <a:t>Roasted</a:t>
            </a:r>
            <a:r>
              <a:rPr lang="pt-PT" dirty="0">
                <a:solidFill>
                  <a:schemeClr val="bg1"/>
                </a:solidFill>
              </a:rPr>
              <a:t> = 8</a:t>
            </a:r>
          </a:p>
        </p:txBody>
      </p:sp>
    </p:spTree>
    <p:extLst>
      <p:ext uri="{BB962C8B-B14F-4D97-AF65-F5344CB8AC3E}">
        <p14:creationId xmlns:p14="http://schemas.microsoft.com/office/powerpoint/2010/main" val="2122928546"/>
      </p:ext>
    </p:extLst>
  </p:cSld>
  <p:clrMapOvr>
    <a:masterClrMapping/>
  </p:clrMapOvr>
  <p:transition spd="slow" advClick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7293A8-579D-4346-A462-5F2EF114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PT" sz="3000">
                <a:solidFill>
                  <a:srgbClr val="FFFFFF"/>
                </a:solidFill>
              </a:rPr>
              <a:t>Modelo em Pl: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1FA999E-17F7-8640-A4D7-279FD28E2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91694" y="0"/>
                <a:ext cx="6168505" cy="670560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600" b="1" dirty="0"/>
                  <a:t>Variáveis de </a:t>
                </a:r>
                <a:r>
                  <a:rPr lang="en-US" sz="1600" b="1" dirty="0" err="1"/>
                  <a:t>Decisão</a:t>
                </a:r>
                <a:r>
                  <a:rPr lang="en-US" sz="1600" b="1" dirty="0"/>
                  <a:t>:</a:t>
                </a:r>
                <a:endParaRPr lang="en-US" sz="16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600" dirty="0"/>
                  <a:t>x1 = </a:t>
                </a:r>
                <a:r>
                  <a:rPr lang="en-US" sz="1600" dirty="0" err="1"/>
                  <a:t>Quantidade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produzir</a:t>
                </a:r>
                <a:r>
                  <a:rPr lang="en-US" sz="1600" dirty="0"/>
                  <a:t> de Whole </a:t>
                </a:r>
                <a:br>
                  <a:rPr lang="en-US" sz="1600" dirty="0"/>
                </a:br>
                <a:r>
                  <a:rPr lang="en-US" sz="1600" dirty="0"/>
                  <a:t>x2 = </a:t>
                </a:r>
                <a:r>
                  <a:rPr lang="en-US" sz="1600" dirty="0" err="1"/>
                  <a:t>Quantidade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produzir</a:t>
                </a:r>
                <a:r>
                  <a:rPr lang="en-US" sz="1600" dirty="0"/>
                  <a:t> de Cluster</a:t>
                </a:r>
                <a:br>
                  <a:rPr lang="en-US" sz="1600" dirty="0"/>
                </a:br>
                <a:r>
                  <a:rPr lang="en-US" sz="1600" dirty="0"/>
                  <a:t>x3 = </a:t>
                </a:r>
                <a:r>
                  <a:rPr lang="en-US" sz="1600" dirty="0" err="1"/>
                  <a:t>Quantidade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produzir</a:t>
                </a:r>
                <a:r>
                  <a:rPr lang="en-US" sz="1600" dirty="0"/>
                  <a:t> de Crunch</a:t>
                </a:r>
                <a:br>
                  <a:rPr lang="en-US" sz="1600" dirty="0"/>
                </a:br>
                <a:r>
                  <a:rPr lang="en-US" sz="1600" dirty="0"/>
                  <a:t>x4 =  </a:t>
                </a:r>
                <a:r>
                  <a:rPr lang="en-US" sz="1600" dirty="0" err="1"/>
                  <a:t>Quantidade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produzir</a:t>
                </a:r>
                <a:r>
                  <a:rPr lang="en-US" sz="1600" dirty="0"/>
                  <a:t> de Roasted</a:t>
                </a:r>
                <a:br>
                  <a:rPr lang="en-US" sz="1600" dirty="0"/>
                </a:br>
                <a:br>
                  <a:rPr lang="en-US" sz="1600" b="1" dirty="0"/>
                </a:br>
                <a:r>
                  <a:rPr lang="en-US" sz="1600" b="1" dirty="0" err="1"/>
                  <a:t>Modelo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em</a:t>
                </a:r>
                <a:r>
                  <a:rPr lang="en-US" sz="1600" b="1" dirty="0"/>
                  <a:t> PL:</a:t>
                </a:r>
                <a:br>
                  <a:rPr lang="en-US" sz="1600" dirty="0"/>
                </a:br>
                <a:r>
                  <a:rPr lang="en-US" sz="1600" dirty="0"/>
                  <a:t>Max </a:t>
                </a:r>
                <a:r>
                  <a:rPr lang="en-US" sz="1600" dirty="0" err="1"/>
                  <a:t>lucro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5304−3296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1040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x1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1800−1280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</m:oMath>
                </a14:m>
                <a:r>
                  <a:rPr lang="en-US" sz="1600" dirty="0"/>
                  <a:t>x2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510−338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150</m:t>
                        </m:r>
                      </m:den>
                    </m:f>
                  </m:oMath>
                </a14:m>
                <a:r>
                  <a:rPr lang="en-US" sz="1600" dirty="0"/>
                  <a:t>x3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925−660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</m:oMath>
                </a14:m>
                <a:r>
                  <a:rPr lang="en-US" sz="1600" dirty="0"/>
                  <a:t>x4 </a:t>
                </a:r>
              </a:p>
              <a:p>
                <a:pPr marL="0" indent="0">
                  <a:buNone/>
                </a:pPr>
                <a:br>
                  <a:rPr lang="en-US" sz="1600" dirty="0"/>
                </a:br>
                <a:r>
                  <a:rPr lang="en-US" sz="1600" b="1" dirty="0"/>
                  <a:t>S.A. (</a:t>
                </a:r>
                <a:r>
                  <a:rPr lang="en-US" sz="1600" b="1" dirty="0" err="1"/>
                  <a:t>restrições</a:t>
                </a:r>
                <a:r>
                  <a:rPr lang="en-US" sz="1600" b="1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x1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≥1000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x2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≥400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x2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≤500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x3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≤150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x4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≤200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0,6 x1 + 0,4 x2 + 0,2 x3 + 1 x4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≤1100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0,4 x1 + 0,6 x2 + 0,8 x3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≤800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1x1 + 1x2 + 1x3 + 1x4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2x1 + 1,50x2 + 1x3 + 1,75x4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1x1 + 0,70x2 + 0,20x3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2,50x1 + 1,60x2 + 1,25x3 + 1x4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≤3600</m:t>
                    </m:r>
                  </m:oMath>
                </a14:m>
                <a:endParaRPr lang="pt-PT" sz="1600" dirty="0"/>
              </a:p>
              <a:p>
                <a:pPr marL="0" indent="0">
                  <a:buNone/>
                </a:pPr>
                <a:r>
                  <a:rPr lang="en-US" sz="1600" dirty="0">
                    <a:highlight>
                      <a:srgbClr val="FFFF00"/>
                    </a:highlight>
                  </a:rPr>
                  <a:t>13x1 + 10x2 + 8x3 + 8x4 </a:t>
                </a:r>
                <a14:m>
                  <m:oMath xmlns:m="http://schemas.openxmlformats.org/officeDocument/2006/math">
                    <m:r>
                      <a:rPr lang="en-US" sz="16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PT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19200</m:t>
                    </m:r>
                    <m:r>
                      <a:rPr lang="pt-PT" sz="1600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x1; x2; x3; x4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1FA999E-17F7-8640-A4D7-279FD28E2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1694" y="0"/>
                <a:ext cx="6168505" cy="6705600"/>
              </a:xfr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998B34C-A911-2545-B308-6046F40C4381}"/>
              </a:ext>
            </a:extLst>
          </p:cNvPr>
          <p:cNvCxnSpPr/>
          <p:nvPr/>
        </p:nvCxnSpPr>
        <p:spPr>
          <a:xfrm>
            <a:off x="8788400" y="5930900"/>
            <a:ext cx="723900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E322A2-86D6-6D46-8D1C-AA918BDCB788}"/>
              </a:ext>
            </a:extLst>
          </p:cNvPr>
          <p:cNvSpPr txBox="1"/>
          <p:nvPr/>
        </p:nvSpPr>
        <p:spPr>
          <a:xfrm>
            <a:off x="9603046" y="5746234"/>
            <a:ext cx="158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Nova restrição</a:t>
            </a:r>
          </a:p>
        </p:txBody>
      </p:sp>
    </p:spTree>
    <p:extLst>
      <p:ext uri="{BB962C8B-B14F-4D97-AF65-F5344CB8AC3E}">
        <p14:creationId xmlns:p14="http://schemas.microsoft.com/office/powerpoint/2010/main" val="1366177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D8D7C-E1C6-AC40-A963-5B6197B7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pt-PT" dirty="0"/>
              <a:t>Resolver Solver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4C052B58-C3ED-E146-94C4-0CC38FCB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889387"/>
            <a:ext cx="9766300" cy="4445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8D2E1F-961A-C043-B806-19997ED105D8}"/>
              </a:ext>
            </a:extLst>
          </p:cNvPr>
          <p:cNvSpPr/>
          <p:nvPr/>
        </p:nvSpPr>
        <p:spPr>
          <a:xfrm>
            <a:off x="4533900" y="2453523"/>
            <a:ext cx="3606800" cy="274826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a Esquerda 8">
            <a:extLst>
              <a:ext uri="{FF2B5EF4-FFF2-40B4-BE49-F238E27FC236}">
                <a16:creationId xmlns:a16="http://schemas.microsoft.com/office/drawing/2014/main" id="{D8593A78-9706-F846-B6AA-BCCB08795998}"/>
              </a:ext>
            </a:extLst>
          </p:cNvPr>
          <p:cNvSpPr/>
          <p:nvPr/>
        </p:nvSpPr>
        <p:spPr>
          <a:xfrm rot="19347296">
            <a:off x="8071890" y="2128629"/>
            <a:ext cx="517272" cy="295678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630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9041A-9C73-E54A-B6E8-CADD534D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36" y="382557"/>
            <a:ext cx="8309864" cy="479687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cONCLUSÕES</a:t>
            </a:r>
            <a:r>
              <a:rPr lang="pt-PT" dirty="0"/>
              <a:t> </a:t>
            </a:r>
          </a:p>
        </p:txBody>
      </p:sp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BEF6FF0D-FACB-7F4F-AE80-1642F32B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6" y="1059772"/>
            <a:ext cx="6807200" cy="1892300"/>
          </a:xfrm>
          <a:prstGeom prst="rect">
            <a:avLst/>
          </a:prstGeom>
        </p:spPr>
      </p:pic>
      <p:pic>
        <p:nvPicPr>
          <p:cNvPr id="14" name="Imagem 13" descr="Uma imagem com mesa&#10;&#10;Descrição gerada automaticamente">
            <a:extLst>
              <a:ext uri="{FF2B5EF4-FFF2-40B4-BE49-F238E27FC236}">
                <a16:creationId xmlns:a16="http://schemas.microsoft.com/office/drawing/2014/main" id="{32590BFE-B262-E84F-8BBD-7B4C70F3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" y="3149600"/>
            <a:ext cx="6807200" cy="3435350"/>
          </a:xfrm>
          <a:prstGeom prst="rect">
            <a:avLst/>
          </a:prstGeom>
        </p:spPr>
      </p:pic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C528E9F-194B-0147-8992-1920471B7756}"/>
              </a:ext>
            </a:extLst>
          </p:cNvPr>
          <p:cNvCxnSpPr>
            <a:stCxn id="20" idx="7"/>
          </p:cNvCxnSpPr>
          <p:nvPr/>
        </p:nvCxnSpPr>
        <p:spPr>
          <a:xfrm flipV="1">
            <a:off x="4386651" y="4165600"/>
            <a:ext cx="6522649" cy="166796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EC7B82B-85E3-CB48-B620-E0DC412ADD5D}"/>
              </a:ext>
            </a:extLst>
          </p:cNvPr>
          <p:cNvSpPr/>
          <p:nvPr/>
        </p:nvSpPr>
        <p:spPr>
          <a:xfrm>
            <a:off x="8204200" y="3924300"/>
            <a:ext cx="406400" cy="2413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5CE32F-2FBF-034C-B5F6-70743032E760}"/>
              </a:ext>
            </a:extLst>
          </p:cNvPr>
          <p:cNvSpPr/>
          <p:nvPr/>
        </p:nvSpPr>
        <p:spPr>
          <a:xfrm>
            <a:off x="5816600" y="5798228"/>
            <a:ext cx="381000" cy="234272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66DCC5-B444-C447-B135-5D945F766978}"/>
              </a:ext>
            </a:extLst>
          </p:cNvPr>
          <p:cNvSpPr txBox="1"/>
          <p:nvPr/>
        </p:nvSpPr>
        <p:spPr>
          <a:xfrm>
            <a:off x="7505701" y="1117600"/>
            <a:ext cx="4445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Com a restrição de mão-de-obra não se consegue tirar partido da capacidade instalada de máquinas e o lucro </a:t>
            </a:r>
            <a:r>
              <a:rPr lang="pt-PT" b="1" dirty="0"/>
              <a:t>decresce 138,88€</a:t>
            </a:r>
            <a:r>
              <a:rPr lang="pt-PT" dirty="0"/>
              <a:t>.</a:t>
            </a:r>
          </a:p>
          <a:p>
            <a:endParaRPr lang="pt-P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Recomendar-se-ia a contratação de mais trabalhadores.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Pela análise de sensibilidade conclui-se que por cada minuto adicional de mão-de-obra, até 752, o lucro aumentará 0,1485€. </a:t>
            </a:r>
          </a:p>
          <a:p>
            <a:endParaRPr lang="pt-P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Donde se conclui que a empresa deveria aumentar o número de trabalhadores ou fazer trabalho suplementar.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43548D-4B72-C04E-8F51-CBAD5589CCE5}"/>
              </a:ext>
            </a:extLst>
          </p:cNvPr>
          <p:cNvSpPr/>
          <p:nvPr/>
        </p:nvSpPr>
        <p:spPr>
          <a:xfrm>
            <a:off x="10350500" y="3924300"/>
            <a:ext cx="1092200" cy="24130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F995F72C-770F-C848-9AF6-B8F87EB483E1}"/>
              </a:ext>
            </a:extLst>
          </p:cNvPr>
          <p:cNvCxnSpPr>
            <a:cxnSpLocks/>
          </p:cNvCxnSpPr>
          <p:nvPr/>
        </p:nvCxnSpPr>
        <p:spPr>
          <a:xfrm flipV="1">
            <a:off x="6091413" y="4165600"/>
            <a:ext cx="2315987" cy="159317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3B617BD-449E-AA47-95F1-5BB503357BAE}"/>
              </a:ext>
            </a:extLst>
          </p:cNvPr>
          <p:cNvSpPr/>
          <p:nvPr/>
        </p:nvSpPr>
        <p:spPr>
          <a:xfrm>
            <a:off x="3454400" y="5798228"/>
            <a:ext cx="1092200" cy="24130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D27D7E-3000-B14F-8CF1-E7506BD7B5F3}"/>
              </a:ext>
            </a:extLst>
          </p:cNvPr>
          <p:cNvSpPr/>
          <p:nvPr/>
        </p:nvSpPr>
        <p:spPr>
          <a:xfrm>
            <a:off x="6462268" y="2692401"/>
            <a:ext cx="787138" cy="258266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9EEC0-574F-564D-93E3-E0A636B90A8C}"/>
              </a:ext>
            </a:extLst>
          </p:cNvPr>
          <p:cNvSpPr/>
          <p:nvPr/>
        </p:nvSpPr>
        <p:spPr>
          <a:xfrm>
            <a:off x="7823462" y="2017396"/>
            <a:ext cx="1004852" cy="241300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86CE22F1-413F-1E4C-868A-0638E527EDC6}"/>
              </a:ext>
            </a:extLst>
          </p:cNvPr>
          <p:cNvCxnSpPr>
            <a:stCxn id="26" idx="6"/>
          </p:cNvCxnSpPr>
          <p:nvPr/>
        </p:nvCxnSpPr>
        <p:spPr>
          <a:xfrm flipV="1">
            <a:off x="7249406" y="2258696"/>
            <a:ext cx="954794" cy="562838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1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5774794-6CF7-F44A-872F-27F781A44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Pergunta 2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51B1CEB-57B2-864E-819B-441C3ED005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b="1" i="1" dirty="0"/>
              <a:t>Colocar o modelo no Excel e resolver utilizando o Solver</a:t>
            </a:r>
          </a:p>
        </p:txBody>
      </p:sp>
    </p:spTree>
    <p:extLst>
      <p:ext uri="{BB962C8B-B14F-4D97-AF65-F5344CB8AC3E}">
        <p14:creationId xmlns:p14="http://schemas.microsoft.com/office/powerpoint/2010/main" val="1941268909"/>
      </p:ext>
    </p:extLst>
  </p:cSld>
  <p:clrMapOvr>
    <a:masterClrMapping/>
  </p:clrMapOvr>
  <p:transition spd="slow" advClick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829CD-66FD-400A-A56A-7CEF7DE68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96" b="14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1DCE8-127A-D144-98C0-50D59FE7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2720010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63691-8227-4BE6-8E1A-2BB3CDF7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07" y="4684811"/>
            <a:ext cx="8878539" cy="18195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EC99A1-586A-A249-8358-13E0DB1E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964" y="509962"/>
            <a:ext cx="7729728" cy="1188720"/>
          </a:xfrm>
        </p:spPr>
        <p:txBody>
          <a:bodyPr/>
          <a:lstStyle/>
          <a:p>
            <a:r>
              <a:rPr lang="pt-PT" dirty="0"/>
              <a:t>Pergunta 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3CB83D-1BB8-FF4D-A78B-FC64E477319B}"/>
              </a:ext>
            </a:extLst>
          </p:cNvPr>
          <p:cNvSpPr txBox="1"/>
          <p:nvPr/>
        </p:nvSpPr>
        <p:spPr>
          <a:xfrm>
            <a:off x="0" y="1846539"/>
            <a:ext cx="1215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1º Definir as variáveis de decisão, a função objetivo e o lucro total:</a:t>
            </a:r>
          </a:p>
        </p:txBody>
      </p:sp>
      <p:pic>
        <p:nvPicPr>
          <p:cNvPr id="19" name="Imagem 18" descr="Uma imagem com mesa&#10;&#10;Descrição gerada automaticamente">
            <a:extLst>
              <a:ext uri="{FF2B5EF4-FFF2-40B4-BE49-F238E27FC236}">
                <a16:creationId xmlns:a16="http://schemas.microsoft.com/office/drawing/2014/main" id="{6DC4E6F1-6915-744D-AC27-E0E9A019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7" y="2401607"/>
            <a:ext cx="4737100" cy="1244600"/>
          </a:xfrm>
          <a:prstGeom prst="rect">
            <a:avLst/>
          </a:prstGeom>
        </p:spPr>
      </p:pic>
      <p:cxnSp>
        <p:nvCxnSpPr>
          <p:cNvPr id="26" name="Conexão Curva 25">
            <a:extLst>
              <a:ext uri="{FF2B5EF4-FFF2-40B4-BE49-F238E27FC236}">
                <a16:creationId xmlns:a16="http://schemas.microsoft.com/office/drawing/2014/main" id="{42918DB9-D074-DD43-AE07-164A7D8276BB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5492584" y="2561642"/>
            <a:ext cx="1578734" cy="963404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3500A69D-0572-654E-9BD8-2E2982D76D1F}"/>
                  </a:ext>
                </a:extLst>
              </p:cNvPr>
              <p:cNvSpPr txBox="1"/>
              <p:nvPr/>
            </p:nvSpPr>
            <p:spPr>
              <a:xfrm>
                <a:off x="7081745" y="2371116"/>
                <a:ext cx="5110255" cy="66082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𝐿𝑢𝑐𝑟𝑜</m:t>
                      </m:r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𝑈𝑛𝑖𝑡</m:t>
                      </m:r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𝑟𝑖𝑜</m:t>
                      </m:r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𝑅𝑒𝑐𝑒𝑖𝑡𝑎𝑠</m:t>
                          </m:r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𝐶𝑢𝑠𝑡𝑜𝑠</m:t>
                          </m:r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𝑉𝑎𝑟𝑖</m:t>
                          </m:r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𝑣𝑒𝑖𝑠</m:t>
                          </m:r>
                        </m:num>
                        <m:den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𝑄𝑢𝑎𝑛𝑡𝑖𝑑𝑎𝑑𝑒</m:t>
                          </m:r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𝑉𝑒𝑛𝑑𝑖𝑑𝑎</m:t>
                          </m:r>
                        </m:den>
                      </m:f>
                    </m:oMath>
                  </m:oMathPara>
                </a14:m>
                <a:endParaRPr lang="pt-P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3500A69D-0572-654E-9BD8-2E2982D7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45" y="2371116"/>
                <a:ext cx="5110255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860D3B29-B4FD-0C42-8D39-CC0E98C6C9EA}"/>
              </a:ext>
            </a:extLst>
          </p:cNvPr>
          <p:cNvSpPr/>
          <p:nvPr/>
        </p:nvSpPr>
        <p:spPr>
          <a:xfrm>
            <a:off x="1691389" y="3403885"/>
            <a:ext cx="3801195" cy="242322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380018D-14F0-EA4D-8706-BC61F64E7A6F}"/>
              </a:ext>
            </a:extLst>
          </p:cNvPr>
          <p:cNvSpPr txBox="1"/>
          <p:nvPr/>
        </p:nvSpPr>
        <p:spPr>
          <a:xfrm>
            <a:off x="373157" y="3633247"/>
            <a:ext cx="321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Figura 1- Tabela de dados financeiros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D762C9E-C814-8741-8691-E2F0D2732AFF}"/>
              </a:ext>
            </a:extLst>
          </p:cNvPr>
          <p:cNvSpPr/>
          <p:nvPr/>
        </p:nvSpPr>
        <p:spPr>
          <a:xfrm>
            <a:off x="8106254" y="5777764"/>
            <a:ext cx="987521" cy="232988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1" name="Conexão Reta Unidirecional 40">
            <a:extLst>
              <a:ext uri="{FF2B5EF4-FFF2-40B4-BE49-F238E27FC236}">
                <a16:creationId xmlns:a16="http://schemas.microsoft.com/office/drawing/2014/main" id="{2E7DD1C4-BF78-A946-8F72-B59560A78C7A}"/>
              </a:ext>
            </a:extLst>
          </p:cNvPr>
          <p:cNvCxnSpPr/>
          <p:nvPr/>
        </p:nvCxnSpPr>
        <p:spPr>
          <a:xfrm>
            <a:off x="8600015" y="4326970"/>
            <a:ext cx="0" cy="131445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E3835EA-1F51-2841-8C36-09C5C5E4CCCB}"/>
              </a:ext>
            </a:extLst>
          </p:cNvPr>
          <p:cNvSpPr txBox="1"/>
          <p:nvPr/>
        </p:nvSpPr>
        <p:spPr>
          <a:xfrm>
            <a:off x="8153902" y="3781763"/>
            <a:ext cx="939873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Função </a:t>
            </a:r>
          </a:p>
          <a:p>
            <a:r>
              <a:rPr lang="pt-PT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D04CEA5-8D83-454C-A0A2-EC6376EDC207}"/>
              </a:ext>
            </a:extLst>
          </p:cNvPr>
          <p:cNvSpPr txBox="1"/>
          <p:nvPr/>
        </p:nvSpPr>
        <p:spPr>
          <a:xfrm>
            <a:off x="1553807" y="6445322"/>
            <a:ext cx="5544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Figura 2 – Definição de variáveis de decisão e da função objetivo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27EF5D1-E62C-F44F-A554-A30C679E78EA}"/>
              </a:ext>
            </a:extLst>
          </p:cNvPr>
          <p:cNvSpPr txBox="1"/>
          <p:nvPr/>
        </p:nvSpPr>
        <p:spPr>
          <a:xfrm>
            <a:off x="9330319" y="3973365"/>
            <a:ext cx="2861681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=SOMARPRODUTO(D6:G6;D7:G7)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439FCF-522D-6643-BFD8-AABEEC0C7EA4}"/>
              </a:ext>
            </a:extLst>
          </p:cNvPr>
          <p:cNvSpPr/>
          <p:nvPr/>
        </p:nvSpPr>
        <p:spPr>
          <a:xfrm>
            <a:off x="4085747" y="5516501"/>
            <a:ext cx="3557588" cy="296337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194A9EBF-3F3A-9A4E-B4C1-7EC6BF3666D6}"/>
              </a:ext>
            </a:extLst>
          </p:cNvPr>
          <p:cNvCxnSpPr>
            <a:cxnSpLocks/>
          </p:cNvCxnSpPr>
          <p:nvPr/>
        </p:nvCxnSpPr>
        <p:spPr>
          <a:xfrm>
            <a:off x="5858717" y="4308997"/>
            <a:ext cx="1" cy="111120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BD44F54-819E-C842-938D-5EF0623E53A3}"/>
              </a:ext>
            </a:extLst>
          </p:cNvPr>
          <p:cNvSpPr txBox="1"/>
          <p:nvPr/>
        </p:nvSpPr>
        <p:spPr>
          <a:xfrm>
            <a:off x="4776946" y="3929289"/>
            <a:ext cx="204331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Variáveis de decisão</a:t>
            </a:r>
          </a:p>
        </p:txBody>
      </p:sp>
    </p:spTree>
    <p:extLst>
      <p:ext uri="{BB962C8B-B14F-4D97-AF65-F5344CB8AC3E}">
        <p14:creationId xmlns:p14="http://schemas.microsoft.com/office/powerpoint/2010/main" val="3402233653"/>
      </p:ext>
    </p:extLst>
  </p:cSld>
  <p:clrMapOvr>
    <a:masterClrMapping/>
  </p:clrMapOvr>
  <p:transition spd="slow" advClick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C2E1-8761-974E-B02C-42CF81F94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36104"/>
            <a:ext cx="7729728" cy="1188720"/>
          </a:xfrm>
        </p:spPr>
        <p:txBody>
          <a:bodyPr/>
          <a:lstStyle/>
          <a:p>
            <a:r>
              <a:rPr lang="pt-PT" dirty="0"/>
              <a:t>Pergunta 2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118669-D3F0-0643-8BCE-DD4C6954CC74}"/>
              </a:ext>
            </a:extLst>
          </p:cNvPr>
          <p:cNvSpPr txBox="1"/>
          <p:nvPr/>
        </p:nvSpPr>
        <p:spPr>
          <a:xfrm>
            <a:off x="0" y="2243138"/>
            <a:ext cx="274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2º Definir as restrições :</a:t>
            </a:r>
          </a:p>
          <a:p>
            <a:endParaRPr lang="pt-PT" dirty="0"/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D33BFF86-F97A-B440-BABC-1252DDDC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3265996"/>
            <a:ext cx="9080500" cy="2755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0E9649-878B-B84E-B93F-B4350742711F}"/>
              </a:ext>
            </a:extLst>
          </p:cNvPr>
          <p:cNvSpPr/>
          <p:nvPr/>
        </p:nvSpPr>
        <p:spPr>
          <a:xfrm>
            <a:off x="7802214" y="3429000"/>
            <a:ext cx="914400" cy="325114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706285-8D8F-8E48-AA35-E2E1DD0CFB6B}"/>
              </a:ext>
            </a:extLst>
          </p:cNvPr>
          <p:cNvSpPr txBox="1"/>
          <p:nvPr/>
        </p:nvSpPr>
        <p:spPr>
          <a:xfrm>
            <a:off x="6400364" y="2581692"/>
            <a:ext cx="343235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=SOMARPRODUTO($D$6:$G$6;D11:G11)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07D15F4A-B466-C04A-BC29-582D581BDA10}"/>
              </a:ext>
            </a:extLst>
          </p:cNvPr>
          <p:cNvCxnSpPr>
            <a:cxnSpLocks/>
          </p:cNvCxnSpPr>
          <p:nvPr/>
        </p:nvCxnSpPr>
        <p:spPr>
          <a:xfrm flipV="1">
            <a:off x="8259414" y="2944251"/>
            <a:ext cx="0" cy="484749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8194"/>
      </p:ext>
    </p:extLst>
  </p:cSld>
  <p:clrMapOvr>
    <a:masterClrMapping/>
  </p:clrMapOvr>
  <p:transition spd="slow" advClick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96CF8F-97E9-8C4D-B2FC-C10CD040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  <a:prstGeom prst="ellipse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Resolver no solver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D18A29FC-46BD-A74C-AB95-4B3065B2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76" y="587201"/>
            <a:ext cx="3986823" cy="5263134"/>
          </a:xfrm>
          <a:prstGeom prst="rect">
            <a:avLst/>
          </a:prstGeom>
        </p:spPr>
      </p:pic>
      <p:sp>
        <p:nvSpPr>
          <p:cNvPr id="3" name="Seta para a Direita 2">
            <a:extLst>
              <a:ext uri="{FF2B5EF4-FFF2-40B4-BE49-F238E27FC236}">
                <a16:creationId xmlns:a16="http://schemas.microsoft.com/office/drawing/2014/main" id="{945EA800-32BE-4647-B4F0-D7D5F3CC8F07}"/>
              </a:ext>
            </a:extLst>
          </p:cNvPr>
          <p:cNvSpPr/>
          <p:nvPr/>
        </p:nvSpPr>
        <p:spPr>
          <a:xfrm>
            <a:off x="8818799" y="1007665"/>
            <a:ext cx="636495" cy="27790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8FC17FC-1428-3544-AB0D-8FA408D15535}"/>
              </a:ext>
            </a:extLst>
          </p:cNvPr>
          <p:cNvSpPr/>
          <p:nvPr/>
        </p:nvSpPr>
        <p:spPr>
          <a:xfrm>
            <a:off x="8818799" y="1754848"/>
            <a:ext cx="636495" cy="27790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2F00CBC3-7939-0F4F-9109-BE0B5155DC66}"/>
              </a:ext>
            </a:extLst>
          </p:cNvPr>
          <p:cNvSpPr/>
          <p:nvPr/>
        </p:nvSpPr>
        <p:spPr>
          <a:xfrm>
            <a:off x="8818799" y="2326354"/>
            <a:ext cx="636495" cy="27790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106237-FB7F-6E42-8FB1-7C93018C13B4}"/>
              </a:ext>
            </a:extLst>
          </p:cNvPr>
          <p:cNvSpPr txBox="1"/>
          <p:nvPr/>
        </p:nvSpPr>
        <p:spPr>
          <a:xfrm>
            <a:off x="9538447" y="986494"/>
            <a:ext cx="1507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Função objetivo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188ED1-B7CC-3F4D-B8FC-45220E6C7B59}"/>
              </a:ext>
            </a:extLst>
          </p:cNvPr>
          <p:cNvSpPr txBox="1"/>
          <p:nvPr/>
        </p:nvSpPr>
        <p:spPr>
          <a:xfrm>
            <a:off x="9538447" y="1754848"/>
            <a:ext cx="1889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Variáveis de Decisão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ACD7F-8999-324A-BC9C-B6C82CCD8494}"/>
              </a:ext>
            </a:extLst>
          </p:cNvPr>
          <p:cNvSpPr txBox="1"/>
          <p:nvPr/>
        </p:nvSpPr>
        <p:spPr>
          <a:xfrm>
            <a:off x="9538447" y="2327406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Restrições</a:t>
            </a:r>
          </a:p>
        </p:txBody>
      </p:sp>
    </p:spTree>
    <p:extLst>
      <p:ext uri="{BB962C8B-B14F-4D97-AF65-F5344CB8AC3E}">
        <p14:creationId xmlns:p14="http://schemas.microsoft.com/office/powerpoint/2010/main" val="164887288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B60C07-D4B6-BD40-AB58-8CC146846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r>
              <a:rPr lang="pt-PT" b="1" i="1" dirty="0">
                <a:solidFill>
                  <a:srgbClr val="FFFFFF"/>
                </a:solidFill>
              </a:rPr>
              <a:t>Solução ótima</a:t>
            </a:r>
          </a:p>
        </p:txBody>
      </p:sp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F6A3A278-B8C8-014D-8B03-59C81962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0" cy="4242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85BEDA-F41E-124C-9816-0A297A52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pt-PT"/>
              <a:t>Pergunta 3</a:t>
            </a:r>
          </a:p>
        </p:txBody>
      </p:sp>
    </p:spTree>
    <p:extLst>
      <p:ext uri="{BB962C8B-B14F-4D97-AF65-F5344CB8AC3E}">
        <p14:creationId xmlns:p14="http://schemas.microsoft.com/office/powerpoint/2010/main" val="3579425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72167F4-2D13-7148-BC4C-98C7B59C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/>
              <a:t>Solução ótima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DF342A37-6EB5-7146-84CB-9E9D2358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15" y="2496707"/>
            <a:ext cx="6558192" cy="177294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5CDA934-667D-4020-A5FF-679C85298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652" y="2286000"/>
            <a:ext cx="3989057" cy="32338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Solução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ótima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produção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1029kg (Whole); 400kg (Cluster); 150kg (Crunch); 200kg (Roasted)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Lucro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2839,76€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Produção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total = </a:t>
            </a: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1779kg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82D0EC-D701-D14D-ABE3-7BA072181AA3}"/>
              </a:ext>
            </a:extLst>
          </p:cNvPr>
          <p:cNvSpPr/>
          <p:nvPr/>
        </p:nvSpPr>
        <p:spPr>
          <a:xfrm>
            <a:off x="5335898" y="3609175"/>
            <a:ext cx="1177444" cy="203667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F0B506-B4A5-D147-879E-CBF82F2B5E4D}"/>
              </a:ext>
            </a:extLst>
          </p:cNvPr>
          <p:cNvSpPr/>
          <p:nvPr/>
        </p:nvSpPr>
        <p:spPr>
          <a:xfrm>
            <a:off x="2983066" y="3383177"/>
            <a:ext cx="2548890" cy="203667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8712C3-BA5F-494E-9C8B-37823BE3BDE9}"/>
              </a:ext>
            </a:extLst>
          </p:cNvPr>
          <p:cNvSpPr txBox="1"/>
          <p:nvPr/>
        </p:nvSpPr>
        <p:spPr>
          <a:xfrm>
            <a:off x="4600135" y="8721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BF129EC3-8067-7B4C-AFE6-90024FFB50DE}"/>
              </a:ext>
            </a:extLst>
          </p:cNvPr>
          <p:cNvSpPr/>
          <p:nvPr/>
        </p:nvSpPr>
        <p:spPr>
          <a:xfrm rot="5400000">
            <a:off x="9455852" y="3512126"/>
            <a:ext cx="780585" cy="39776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679212"/>
      </p:ext>
    </p:extLst>
  </p:cSld>
  <p:clrMapOvr>
    <a:masterClrMapping/>
  </p:clrMapOvr>
  <p:transition spd="slow" advClick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32403E-F148-2342-8152-675ABE63D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r>
              <a:rPr lang="pt-PT" b="1" i="1" dirty="0">
                <a:solidFill>
                  <a:srgbClr val="FFFFFF"/>
                </a:solidFill>
              </a:rPr>
              <a:t>Relatório de Sensibilidade</a:t>
            </a:r>
          </a:p>
        </p:txBody>
      </p:sp>
      <p:pic>
        <p:nvPicPr>
          <p:cNvPr id="7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FEA9B0DB-58F3-EA44-9B53-60460EBD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0"/>
            <a:ext cx="8991599" cy="42428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706A87-87F2-0943-A7B8-169E9B0BC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530" y="3951753"/>
            <a:ext cx="8991600" cy="1435786"/>
          </a:xfrm>
        </p:spPr>
        <p:txBody>
          <a:bodyPr>
            <a:normAutofit/>
          </a:bodyPr>
          <a:lstStyle/>
          <a:p>
            <a:r>
              <a:rPr lang="pt-PT"/>
              <a:t>Pergunta 4</a:t>
            </a:r>
          </a:p>
        </p:txBody>
      </p:sp>
    </p:spTree>
    <p:extLst>
      <p:ext uri="{BB962C8B-B14F-4D97-AF65-F5344CB8AC3E}">
        <p14:creationId xmlns:p14="http://schemas.microsoft.com/office/powerpoint/2010/main" val="175367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</TotalTime>
  <Words>1965</Words>
  <Application>Microsoft Office PowerPoint</Application>
  <PresentationFormat>Widescreen</PresentationFormat>
  <Paragraphs>177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Gill Sans MT</vt:lpstr>
      <vt:lpstr>Pacote</vt:lpstr>
      <vt:lpstr>Otimização para ciência de dados 2020/2021</vt:lpstr>
      <vt:lpstr>Pergunta1</vt:lpstr>
      <vt:lpstr>Pergunta 2</vt:lpstr>
      <vt:lpstr>Pergunta 2</vt:lpstr>
      <vt:lpstr>Pergunta 2 </vt:lpstr>
      <vt:lpstr>Resolver no solver</vt:lpstr>
      <vt:lpstr>Pergunta 3</vt:lpstr>
      <vt:lpstr>Solução ótima </vt:lpstr>
      <vt:lpstr>Pergunta 4</vt:lpstr>
      <vt:lpstr>Pergunta 4. a)</vt:lpstr>
      <vt:lpstr>Pergunta 4. b)</vt:lpstr>
      <vt:lpstr>Pergunta 4. c)</vt:lpstr>
      <vt:lpstr>Pergunta 4. d)</vt:lpstr>
      <vt:lpstr>Pergunta 4. e)</vt:lpstr>
      <vt:lpstr>Pergunta 4. f)</vt:lpstr>
      <vt:lpstr>Pergunta 4. g)</vt:lpstr>
      <vt:lpstr>Pergunta 5</vt:lpstr>
      <vt:lpstr>1º Passo </vt:lpstr>
      <vt:lpstr>3ºPasso</vt:lpstr>
      <vt:lpstr>Interpretação</vt:lpstr>
      <vt:lpstr>pERGUNTA 6</vt:lpstr>
      <vt:lpstr>1º Passo</vt:lpstr>
      <vt:lpstr>3ºPasso</vt:lpstr>
      <vt:lpstr>PowerPoint Presentation</vt:lpstr>
      <vt:lpstr>Pergunta 7</vt:lpstr>
      <vt:lpstr>Nova restrição para o modelo: Limitação de recursos humanos disponíveis para operar as máquinas</vt:lpstr>
      <vt:lpstr>Modelo em Pl:</vt:lpstr>
      <vt:lpstr>Resolver Solver</vt:lpstr>
      <vt:lpstr>cONCLUSÕES 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Variáveis de Decisão: x1 = Quantidade a produzir de Whole  x2 = Quantidade a produzir de Cluster x3 = Quantidade a produzir de Crunch x4 =  Quantidade a produzir de Roasted  Modelo em PL: Max lucro: x1 + x2 + x3 + x4  Sa:</dc:title>
  <dc:creator>Catarina Brito</dc:creator>
  <cp:lastModifiedBy>Sebastião Rosalino</cp:lastModifiedBy>
  <cp:revision>106</cp:revision>
  <dcterms:created xsi:type="dcterms:W3CDTF">2021-05-18T15:38:03Z</dcterms:created>
  <dcterms:modified xsi:type="dcterms:W3CDTF">2021-05-27T20:32:32Z</dcterms:modified>
</cp:coreProperties>
</file>